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heme/themeOverride35.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1"/>
  </p:handoutMasterIdLst>
  <p:sldIdLst>
    <p:sldId id="8665" r:id="rId3"/>
    <p:sldId id="8666" r:id="rId5"/>
    <p:sldId id="8667" r:id="rId6"/>
    <p:sldId id="8668" r:id="rId7"/>
    <p:sldId id="8669" r:id="rId8"/>
    <p:sldId id="8670" r:id="rId9"/>
    <p:sldId id="8671" r:id="rId10"/>
    <p:sldId id="8672" r:id="rId11"/>
    <p:sldId id="8673" r:id="rId12"/>
    <p:sldId id="8675" r:id="rId13"/>
    <p:sldId id="8920" r:id="rId14"/>
    <p:sldId id="8676" r:id="rId15"/>
    <p:sldId id="8677" r:id="rId16"/>
    <p:sldId id="8921" r:id="rId17"/>
    <p:sldId id="8922" r:id="rId18"/>
    <p:sldId id="8923" r:id="rId19"/>
    <p:sldId id="8924" r:id="rId20"/>
    <p:sldId id="8678" r:id="rId21"/>
    <p:sldId id="8679" r:id="rId22"/>
    <p:sldId id="8925" r:id="rId23"/>
    <p:sldId id="8926" r:id="rId24"/>
    <p:sldId id="8927" r:id="rId25"/>
    <p:sldId id="8682" r:id="rId26"/>
    <p:sldId id="8683" r:id="rId27"/>
    <p:sldId id="8684" r:id="rId28"/>
    <p:sldId id="8928" r:id="rId29"/>
    <p:sldId id="8929" r:id="rId30"/>
    <p:sldId id="8930" r:id="rId31"/>
    <p:sldId id="8931" r:id="rId32"/>
    <p:sldId id="8932" r:id="rId33"/>
    <p:sldId id="8933" r:id="rId34"/>
    <p:sldId id="8934" r:id="rId35"/>
    <p:sldId id="8764" r:id="rId36"/>
    <p:sldId id="8715" r:id="rId37"/>
    <p:sldId id="8935" r:id="rId38"/>
    <p:sldId id="8901" r:id="rId39"/>
    <p:sldId id="8708" r:id="rId40"/>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ACE2CF"/>
    <a:srgbClr val="F2939B"/>
    <a:srgbClr val="44750F"/>
    <a:srgbClr val="DA99FF"/>
    <a:srgbClr val="B433FF"/>
    <a:srgbClr val="A100FF"/>
    <a:srgbClr val="A6B08C"/>
    <a:srgbClr val="785658"/>
    <a:srgbClr val="F5B9A9"/>
    <a:srgbClr val="FACA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93" autoAdjust="0"/>
    <p:restoredTop sz="94660"/>
  </p:normalViewPr>
  <p:slideViewPr>
    <p:cSldViewPr snapToGrid="0" showGuides="1">
      <p:cViewPr varScale="1">
        <p:scale>
          <a:sx n="69" d="100"/>
          <a:sy n="69" d="100"/>
        </p:scale>
        <p:origin x="78" y="732"/>
      </p:cViewPr>
      <p:guideLst>
        <p:guide orient="horz" pos="2183"/>
        <p:guide pos="38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gs" Target="tags/tag337.xml"/><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34587CDE-AA2C-4AD5-AE7A-8E14F3DF7BDB}" type="doc">
      <dgm:prSet loTypeId="urn:microsoft.com/office/officeart/2005/8/layout/radial6" loCatId="relationship" qsTypeId="urn:microsoft.com/office/officeart/2005/8/quickstyle/simple4" qsCatId="simple" csTypeId="urn:microsoft.com/office/officeart/2005/8/colors/colorful3" csCatId="accent1" phldr="1"/>
      <dgm:spPr/>
    </dgm:pt>
    <dgm:pt modelId="{6128535D-9058-4164-8832-293377BCF936}">
      <dgm:prSet/>
      <dgm:spPr/>
      <dgm: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b="1" i="0" u="none" strike="noStrike" cap="none" normalizeH="0" baseline="0" dirty="0" smtClean="0">
              <a:ln>
                <a:noFill/>
              </a:ln>
              <a:effectLst/>
              <a:latin typeface="Arial" panose="020B0604020202020204" pitchFamily="34" charset="0"/>
              <a:ea typeface="黑体" panose="02010609060101010101" charset="-122"/>
            </a:rPr>
            <a:t>品德的</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b="1" i="0" u="none" strike="noStrike" cap="none" normalizeH="0" baseline="0" dirty="0" smtClean="0">
              <a:ln>
                <a:noFill/>
              </a:ln>
              <a:effectLst/>
              <a:latin typeface="Arial" panose="020B0604020202020204" pitchFamily="34" charset="0"/>
              <a:ea typeface="黑体" panose="02010609060101010101" charset="-122"/>
            </a:rPr>
            <a:t>心理结构</a:t>
          </a:r>
        </a:p>
      </dgm:t>
    </dgm:pt>
    <dgm:pt modelId="{C99E7366-9901-4A8D-AF7A-F82DC94A6D85}" cxnId="{35B161CE-E93F-4756-AA64-AEF44AA6415B}" type="parTrans">
      <dgm:prSet/>
      <dgm:spPr/>
      <dgm:t>
        <a:bodyPr/>
        <a:lstStyle/>
        <a:p>
          <a:endParaRPr lang="zh-CN" altLang="en-US"/>
        </a:p>
      </dgm:t>
    </dgm:pt>
    <dgm:pt modelId="{14C08562-CFC5-446E-811B-FF7A857C38F0}" cxnId="{35B161CE-E93F-4756-AA64-AEF44AA6415B}" type="sibTrans">
      <dgm:prSet/>
      <dgm:spPr/>
      <dgm:t>
        <a:bodyPr/>
        <a:lstStyle/>
        <a:p>
          <a:endParaRPr lang="zh-CN" altLang="en-US"/>
        </a:p>
      </dgm:t>
    </dgm:pt>
    <dgm:pt modelId="{9799C6F2-254E-46D8-8E3B-DA4BFED237B9}">
      <dgm:prSet custT="1"/>
      <dgm:spPr/>
      <dgm: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cap="none" normalizeH="0" baseline="0" dirty="0" smtClean="0">
              <a:ln>
                <a:noFill/>
              </a:ln>
              <a:effectLst/>
              <a:latin typeface="Arial" panose="020B0604020202020204" pitchFamily="34" charset="0"/>
              <a:ea typeface="楷体_GB2312" panose="02010609030101010101" pitchFamily="49" charset="-122"/>
            </a:rPr>
            <a:t>道德认识</a:t>
          </a:r>
        </a:p>
      </dgm:t>
    </dgm:pt>
    <dgm:pt modelId="{3706FE64-0AA8-47C6-BD03-1FFFAA24DE84}" cxnId="{FD4856A4-2FD3-4E6B-9800-886F27D3B399}" type="parTrans">
      <dgm:prSet/>
      <dgm:spPr/>
      <dgm:t>
        <a:bodyPr/>
        <a:lstStyle/>
        <a:p>
          <a:endParaRPr lang="zh-CN" altLang="en-US"/>
        </a:p>
      </dgm:t>
    </dgm:pt>
    <dgm:pt modelId="{2A05FBC7-0A7A-46CB-B8A2-FB2D228E0939}" cxnId="{FD4856A4-2FD3-4E6B-9800-886F27D3B399}" type="sibTrans">
      <dgm:prSet/>
      <dgm:spPr/>
      <dgm:t>
        <a:bodyPr/>
        <a:lstStyle/>
        <a:p>
          <a:endParaRPr lang="zh-CN" altLang="en-US"/>
        </a:p>
      </dgm:t>
    </dgm:pt>
    <dgm:pt modelId="{69FA7FB1-3FC2-4C75-8C4B-C7585336332F}">
      <dgm:prSet custT="1"/>
      <dgm:spPr/>
      <dgm: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cap="none" normalizeH="0" baseline="0" dirty="0" smtClean="0">
              <a:ln>
                <a:noFill/>
              </a:ln>
              <a:effectLst/>
              <a:latin typeface="Arial" panose="020B0604020202020204" pitchFamily="34" charset="0"/>
              <a:ea typeface="楷体_GB2312" panose="02010609030101010101" pitchFamily="49" charset="-122"/>
            </a:rPr>
            <a:t>道德情感</a:t>
          </a:r>
        </a:p>
      </dgm:t>
    </dgm:pt>
    <dgm:pt modelId="{19073594-1255-4E2A-885A-716D93B233DB}" cxnId="{ED74364F-1DC7-447C-8A8D-0F99B61922E5}" type="parTrans">
      <dgm:prSet/>
      <dgm:spPr/>
      <dgm:t>
        <a:bodyPr/>
        <a:lstStyle/>
        <a:p>
          <a:endParaRPr lang="zh-CN" altLang="en-US"/>
        </a:p>
      </dgm:t>
    </dgm:pt>
    <dgm:pt modelId="{26BBC88A-91FE-4557-A7AA-A6D9B0182E73}" cxnId="{ED74364F-1DC7-447C-8A8D-0F99B61922E5}" type="sibTrans">
      <dgm:prSet/>
      <dgm:spPr/>
      <dgm:t>
        <a:bodyPr/>
        <a:lstStyle/>
        <a:p>
          <a:endParaRPr lang="zh-CN" altLang="en-US"/>
        </a:p>
      </dgm:t>
    </dgm:pt>
    <dgm:pt modelId="{F2393D9C-A69F-423D-AB5A-D812D846CE69}">
      <dgm:prSet custT="1"/>
      <dgm:spPr/>
      <dgm: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cap="none" normalizeH="0" baseline="0" dirty="0" smtClean="0">
              <a:ln>
                <a:noFill/>
              </a:ln>
              <a:effectLst/>
              <a:latin typeface="Arial" panose="020B0604020202020204" pitchFamily="34" charset="0"/>
              <a:ea typeface="楷体_GB2312" panose="02010609030101010101" pitchFamily="49" charset="-122"/>
            </a:rPr>
            <a:t>道德意志</a:t>
          </a:r>
        </a:p>
      </dgm:t>
    </dgm:pt>
    <dgm:pt modelId="{A83351FD-A4A3-4990-B3C1-0F8C7B64CA9F}" cxnId="{7BFB8CDC-6E6F-4488-8799-E42173C9627E}" type="parTrans">
      <dgm:prSet/>
      <dgm:spPr/>
      <dgm:t>
        <a:bodyPr/>
        <a:lstStyle/>
        <a:p>
          <a:endParaRPr lang="zh-CN" altLang="en-US"/>
        </a:p>
      </dgm:t>
    </dgm:pt>
    <dgm:pt modelId="{1633C6AE-F74D-43E8-841B-B1FCC63E32D1}" cxnId="{7BFB8CDC-6E6F-4488-8799-E42173C9627E}" type="sibTrans">
      <dgm:prSet/>
      <dgm:spPr/>
      <dgm:t>
        <a:bodyPr/>
        <a:lstStyle/>
        <a:p>
          <a:endParaRPr lang="zh-CN" altLang="en-US"/>
        </a:p>
      </dgm:t>
    </dgm:pt>
    <dgm:pt modelId="{9A36C6F3-D3DB-4794-9D46-A6F37D566AB2}">
      <dgm:prSet custT="1"/>
      <dgm:spPr/>
      <dgm: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cap="none" normalizeH="0" baseline="0" dirty="0" smtClean="0">
              <a:ln>
                <a:noFill/>
              </a:ln>
              <a:effectLst/>
              <a:latin typeface="Arial" panose="020B0604020202020204" pitchFamily="34" charset="0"/>
              <a:ea typeface="楷体_GB2312" panose="02010609030101010101" pitchFamily="49" charset="-122"/>
            </a:rPr>
            <a:t>道德行为</a:t>
          </a:r>
        </a:p>
      </dgm:t>
    </dgm:pt>
    <dgm:pt modelId="{8DE1DF5C-3536-41EC-A55F-66DE2C513334}" cxnId="{FB7B194F-E6CB-42CE-A908-560082A2E69F}" type="parTrans">
      <dgm:prSet/>
      <dgm:spPr/>
      <dgm:t>
        <a:bodyPr/>
        <a:lstStyle/>
        <a:p>
          <a:endParaRPr lang="zh-CN" altLang="en-US"/>
        </a:p>
      </dgm:t>
    </dgm:pt>
    <dgm:pt modelId="{B4D1040D-7957-4CE3-BE7A-7415CBE060A1}" cxnId="{FB7B194F-E6CB-42CE-A908-560082A2E69F}" type="sibTrans">
      <dgm:prSet/>
      <dgm:spPr/>
      <dgm:t>
        <a:bodyPr/>
        <a:lstStyle/>
        <a:p>
          <a:endParaRPr lang="zh-CN" altLang="en-US"/>
        </a:p>
      </dgm:t>
    </dgm:pt>
    <dgm:pt modelId="{FDF542AE-BA52-40E7-8526-2107B642E66A}" type="pres">
      <dgm:prSet presAssocID="{34587CDE-AA2C-4AD5-AE7A-8E14F3DF7BDB}" presName="Name0" presStyleCnt="0">
        <dgm:presLayoutVars>
          <dgm:chMax val="1"/>
          <dgm:dir/>
          <dgm:animLvl val="ctr"/>
          <dgm:resizeHandles val="exact"/>
        </dgm:presLayoutVars>
      </dgm:prSet>
      <dgm:spPr/>
    </dgm:pt>
    <dgm:pt modelId="{59CCA512-4549-4649-8A63-837379C0ED40}" type="pres">
      <dgm:prSet presAssocID="{6128535D-9058-4164-8832-293377BCF936}" presName="centerShape" presStyleLbl="node0" presStyleIdx="0" presStyleCnt="1" custScaleX="117280" custScaleY="117165"/>
      <dgm:spPr/>
      <dgm:t>
        <a:bodyPr/>
        <a:lstStyle/>
        <a:p>
          <a:endParaRPr lang="zh-CN" altLang="en-US"/>
        </a:p>
      </dgm:t>
    </dgm:pt>
    <dgm:pt modelId="{91012D4E-4081-40FF-9A9B-D1F6F5529D7A}" type="pres">
      <dgm:prSet presAssocID="{9799C6F2-254E-46D8-8E3B-DA4BFED237B9}" presName="node" presStyleLbl="node1" presStyleIdx="0" presStyleCnt="4" custScaleX="141747" custScaleY="133866">
        <dgm:presLayoutVars>
          <dgm:bulletEnabled val="1"/>
        </dgm:presLayoutVars>
      </dgm:prSet>
      <dgm:spPr/>
      <dgm:t>
        <a:bodyPr/>
        <a:lstStyle/>
        <a:p>
          <a:endParaRPr lang="zh-CN" altLang="en-US"/>
        </a:p>
      </dgm:t>
    </dgm:pt>
    <dgm:pt modelId="{F4AB7B88-3157-4BC3-A7EB-62368625FAEC}" type="pres">
      <dgm:prSet presAssocID="{9799C6F2-254E-46D8-8E3B-DA4BFED237B9}" presName="dummy" presStyleCnt="0"/>
      <dgm:spPr/>
    </dgm:pt>
    <dgm:pt modelId="{B99B4009-42E4-4048-B1A7-A2C387887DCD}" type="pres">
      <dgm:prSet presAssocID="{2A05FBC7-0A7A-46CB-B8A2-FB2D228E0939}" presName="sibTrans" presStyleLbl="sibTrans2D1" presStyleIdx="0" presStyleCnt="4"/>
      <dgm:spPr/>
      <dgm:t>
        <a:bodyPr/>
        <a:lstStyle/>
        <a:p>
          <a:endParaRPr lang="zh-CN" altLang="en-US"/>
        </a:p>
      </dgm:t>
    </dgm:pt>
    <dgm:pt modelId="{980E4C43-E3F2-429B-9D87-8E1E8A1519CC}" type="pres">
      <dgm:prSet presAssocID="{69FA7FB1-3FC2-4C75-8C4B-C7585336332F}" presName="node" presStyleLbl="node1" presStyleIdx="1" presStyleCnt="4" custScaleX="141454" custScaleY="140481" custRadScaleRad="106262" custRadScaleInc="-1000">
        <dgm:presLayoutVars>
          <dgm:bulletEnabled val="1"/>
        </dgm:presLayoutVars>
      </dgm:prSet>
      <dgm:spPr/>
      <dgm:t>
        <a:bodyPr/>
        <a:lstStyle/>
        <a:p>
          <a:endParaRPr lang="zh-CN" altLang="en-US"/>
        </a:p>
      </dgm:t>
    </dgm:pt>
    <dgm:pt modelId="{29A63666-2711-4128-A51B-B71FC8380E25}" type="pres">
      <dgm:prSet presAssocID="{69FA7FB1-3FC2-4C75-8C4B-C7585336332F}" presName="dummy" presStyleCnt="0"/>
      <dgm:spPr/>
    </dgm:pt>
    <dgm:pt modelId="{A0896C56-1D4D-4F3B-B916-0A9C98A4BEE5}" type="pres">
      <dgm:prSet presAssocID="{26BBC88A-91FE-4557-A7AA-A6D9B0182E73}" presName="sibTrans" presStyleLbl="sibTrans2D1" presStyleIdx="1" presStyleCnt="4"/>
      <dgm:spPr/>
      <dgm:t>
        <a:bodyPr/>
        <a:lstStyle/>
        <a:p>
          <a:endParaRPr lang="zh-CN" altLang="en-US"/>
        </a:p>
      </dgm:t>
    </dgm:pt>
    <dgm:pt modelId="{28107342-781D-41BC-BF25-A2E56A46F9C2}" type="pres">
      <dgm:prSet presAssocID="{F2393D9C-A69F-423D-AB5A-D812D846CE69}" presName="node" presStyleLbl="node1" presStyleIdx="2" presStyleCnt="4" custScaleX="141748" custScaleY="139732" custRadScaleRad="109896" custRadScaleInc="146">
        <dgm:presLayoutVars>
          <dgm:bulletEnabled val="1"/>
        </dgm:presLayoutVars>
      </dgm:prSet>
      <dgm:spPr/>
      <dgm:t>
        <a:bodyPr/>
        <a:lstStyle/>
        <a:p>
          <a:endParaRPr lang="zh-CN" altLang="en-US"/>
        </a:p>
      </dgm:t>
    </dgm:pt>
    <dgm:pt modelId="{2DCF012D-2C4C-4AD3-9AD3-0263B01195B9}" type="pres">
      <dgm:prSet presAssocID="{F2393D9C-A69F-423D-AB5A-D812D846CE69}" presName="dummy" presStyleCnt="0"/>
      <dgm:spPr/>
    </dgm:pt>
    <dgm:pt modelId="{D9A51312-7F39-4911-BACC-4F6D8D7BC7BA}" type="pres">
      <dgm:prSet presAssocID="{1633C6AE-F74D-43E8-841B-B1FCC63E32D1}" presName="sibTrans" presStyleLbl="sibTrans2D1" presStyleIdx="2" presStyleCnt="4"/>
      <dgm:spPr/>
      <dgm:t>
        <a:bodyPr/>
        <a:lstStyle/>
        <a:p>
          <a:endParaRPr lang="zh-CN" altLang="en-US"/>
        </a:p>
      </dgm:t>
    </dgm:pt>
    <dgm:pt modelId="{EB7A9F34-07C2-4167-84A1-F0B9FA9D1725}" type="pres">
      <dgm:prSet presAssocID="{9A36C6F3-D3DB-4794-9D46-A6F37D566AB2}" presName="node" presStyleLbl="node1" presStyleIdx="3" presStyleCnt="4" custScaleX="128811" custScaleY="129081" custRadScaleRad="102281" custRadScaleInc="115">
        <dgm:presLayoutVars>
          <dgm:bulletEnabled val="1"/>
        </dgm:presLayoutVars>
      </dgm:prSet>
      <dgm:spPr/>
      <dgm:t>
        <a:bodyPr/>
        <a:lstStyle/>
        <a:p>
          <a:endParaRPr lang="zh-CN" altLang="en-US"/>
        </a:p>
      </dgm:t>
    </dgm:pt>
    <dgm:pt modelId="{388ACBAD-D1EE-4326-9888-789B28E3EB06}" type="pres">
      <dgm:prSet presAssocID="{9A36C6F3-D3DB-4794-9D46-A6F37D566AB2}" presName="dummy" presStyleCnt="0"/>
      <dgm:spPr/>
    </dgm:pt>
    <dgm:pt modelId="{A18F2002-CD4C-479A-BD76-CD7A5991D63A}" type="pres">
      <dgm:prSet presAssocID="{B4D1040D-7957-4CE3-BE7A-7415CBE060A1}" presName="sibTrans" presStyleLbl="sibTrans2D1" presStyleIdx="3" presStyleCnt="4"/>
      <dgm:spPr/>
      <dgm:t>
        <a:bodyPr/>
        <a:lstStyle/>
        <a:p>
          <a:endParaRPr lang="zh-CN" altLang="en-US"/>
        </a:p>
      </dgm:t>
    </dgm:pt>
  </dgm:ptLst>
  <dgm:cxnLst>
    <dgm:cxn modelId="{8ADECE46-5A2F-4E31-9AD0-8D4B55E546F1}" type="presOf" srcId="{9A36C6F3-D3DB-4794-9D46-A6F37D566AB2}" destId="{EB7A9F34-07C2-4167-84A1-F0B9FA9D1725}" srcOrd="0" destOrd="0" presId="urn:microsoft.com/office/officeart/2005/8/layout/radial6"/>
    <dgm:cxn modelId="{A58E6182-5989-4621-9CD5-65E7DD8B0599}" type="presOf" srcId="{26BBC88A-91FE-4557-A7AA-A6D9B0182E73}" destId="{A0896C56-1D4D-4F3B-B916-0A9C98A4BEE5}" srcOrd="0" destOrd="0" presId="urn:microsoft.com/office/officeart/2005/8/layout/radial6"/>
    <dgm:cxn modelId="{ED74364F-1DC7-447C-8A8D-0F99B61922E5}" srcId="{6128535D-9058-4164-8832-293377BCF936}" destId="{69FA7FB1-3FC2-4C75-8C4B-C7585336332F}" srcOrd="1" destOrd="0" parTransId="{19073594-1255-4E2A-885A-716D93B233DB}" sibTransId="{26BBC88A-91FE-4557-A7AA-A6D9B0182E73}"/>
    <dgm:cxn modelId="{7BFB8CDC-6E6F-4488-8799-E42173C9627E}" srcId="{6128535D-9058-4164-8832-293377BCF936}" destId="{F2393D9C-A69F-423D-AB5A-D812D846CE69}" srcOrd="2" destOrd="0" parTransId="{A83351FD-A4A3-4990-B3C1-0F8C7B64CA9F}" sibTransId="{1633C6AE-F74D-43E8-841B-B1FCC63E32D1}"/>
    <dgm:cxn modelId="{E0E52ABE-D22E-48FD-AE67-1B4C561874B3}" type="presOf" srcId="{2A05FBC7-0A7A-46CB-B8A2-FB2D228E0939}" destId="{B99B4009-42E4-4048-B1A7-A2C387887DCD}" srcOrd="0" destOrd="0" presId="urn:microsoft.com/office/officeart/2005/8/layout/radial6"/>
    <dgm:cxn modelId="{7C3C3C73-BEAE-4D09-9758-972CFD1B2781}" type="presOf" srcId="{6128535D-9058-4164-8832-293377BCF936}" destId="{59CCA512-4549-4649-8A63-837379C0ED40}" srcOrd="0" destOrd="0" presId="urn:microsoft.com/office/officeart/2005/8/layout/radial6"/>
    <dgm:cxn modelId="{FB7B194F-E6CB-42CE-A908-560082A2E69F}" srcId="{6128535D-9058-4164-8832-293377BCF936}" destId="{9A36C6F3-D3DB-4794-9D46-A6F37D566AB2}" srcOrd="3" destOrd="0" parTransId="{8DE1DF5C-3536-41EC-A55F-66DE2C513334}" sibTransId="{B4D1040D-7957-4CE3-BE7A-7415CBE060A1}"/>
    <dgm:cxn modelId="{FD4856A4-2FD3-4E6B-9800-886F27D3B399}" srcId="{6128535D-9058-4164-8832-293377BCF936}" destId="{9799C6F2-254E-46D8-8E3B-DA4BFED237B9}" srcOrd="0" destOrd="0" parTransId="{3706FE64-0AA8-47C6-BD03-1FFFAA24DE84}" sibTransId="{2A05FBC7-0A7A-46CB-B8A2-FB2D228E0939}"/>
    <dgm:cxn modelId="{49DA15CB-8367-4FCC-A4FF-107BCA57D216}" type="presOf" srcId="{9799C6F2-254E-46D8-8E3B-DA4BFED237B9}" destId="{91012D4E-4081-40FF-9A9B-D1F6F5529D7A}" srcOrd="0" destOrd="0" presId="urn:microsoft.com/office/officeart/2005/8/layout/radial6"/>
    <dgm:cxn modelId="{3CD194B5-45C0-4882-9136-E7575E855486}" type="presOf" srcId="{F2393D9C-A69F-423D-AB5A-D812D846CE69}" destId="{28107342-781D-41BC-BF25-A2E56A46F9C2}" srcOrd="0" destOrd="0" presId="urn:microsoft.com/office/officeart/2005/8/layout/radial6"/>
    <dgm:cxn modelId="{999FC4BE-C56A-4087-BF53-F2AD71913F73}" type="presOf" srcId="{34587CDE-AA2C-4AD5-AE7A-8E14F3DF7BDB}" destId="{FDF542AE-BA52-40E7-8526-2107B642E66A}" srcOrd="0" destOrd="0" presId="urn:microsoft.com/office/officeart/2005/8/layout/radial6"/>
    <dgm:cxn modelId="{E64FFF00-F7E4-47B3-ABFC-47E23872745C}" type="presOf" srcId="{1633C6AE-F74D-43E8-841B-B1FCC63E32D1}" destId="{D9A51312-7F39-4911-BACC-4F6D8D7BC7BA}" srcOrd="0" destOrd="0" presId="urn:microsoft.com/office/officeart/2005/8/layout/radial6"/>
    <dgm:cxn modelId="{3C56101B-09FA-416F-AB05-EA77A97CF632}" type="presOf" srcId="{69FA7FB1-3FC2-4C75-8C4B-C7585336332F}" destId="{980E4C43-E3F2-429B-9D87-8E1E8A1519CC}" srcOrd="0" destOrd="0" presId="urn:microsoft.com/office/officeart/2005/8/layout/radial6"/>
    <dgm:cxn modelId="{35B161CE-E93F-4756-AA64-AEF44AA6415B}" srcId="{34587CDE-AA2C-4AD5-AE7A-8E14F3DF7BDB}" destId="{6128535D-9058-4164-8832-293377BCF936}" srcOrd="0" destOrd="0" parTransId="{C99E7366-9901-4A8D-AF7A-F82DC94A6D85}" sibTransId="{14C08562-CFC5-446E-811B-FF7A857C38F0}"/>
    <dgm:cxn modelId="{A6BAA386-7F69-4E56-A8CE-CA32C1E0D7C7}" type="presOf" srcId="{B4D1040D-7957-4CE3-BE7A-7415CBE060A1}" destId="{A18F2002-CD4C-479A-BD76-CD7A5991D63A}" srcOrd="0" destOrd="0" presId="urn:microsoft.com/office/officeart/2005/8/layout/radial6"/>
    <dgm:cxn modelId="{25275C61-7BA9-4610-B09C-2C36CA5381C1}" type="presParOf" srcId="{FDF542AE-BA52-40E7-8526-2107B642E66A}" destId="{59CCA512-4549-4649-8A63-837379C0ED40}" srcOrd="0" destOrd="0" presId="urn:microsoft.com/office/officeart/2005/8/layout/radial6"/>
    <dgm:cxn modelId="{A359458E-F975-46D5-8EFA-D65EE584CBD8}" type="presParOf" srcId="{FDF542AE-BA52-40E7-8526-2107B642E66A}" destId="{91012D4E-4081-40FF-9A9B-D1F6F5529D7A}" srcOrd="1" destOrd="0" presId="urn:microsoft.com/office/officeart/2005/8/layout/radial6"/>
    <dgm:cxn modelId="{5A4E7B75-C2D7-4755-A7C3-6F92BB820A24}" type="presParOf" srcId="{FDF542AE-BA52-40E7-8526-2107B642E66A}" destId="{F4AB7B88-3157-4BC3-A7EB-62368625FAEC}" srcOrd="2" destOrd="0" presId="urn:microsoft.com/office/officeart/2005/8/layout/radial6"/>
    <dgm:cxn modelId="{434BA2C9-7D9D-4FBF-B9F8-CD1FE480FA77}" type="presParOf" srcId="{FDF542AE-BA52-40E7-8526-2107B642E66A}" destId="{B99B4009-42E4-4048-B1A7-A2C387887DCD}" srcOrd="3" destOrd="0" presId="urn:microsoft.com/office/officeart/2005/8/layout/radial6"/>
    <dgm:cxn modelId="{81700E6B-09B8-406A-9401-44FCEFF4BF31}" type="presParOf" srcId="{FDF542AE-BA52-40E7-8526-2107B642E66A}" destId="{980E4C43-E3F2-429B-9D87-8E1E8A1519CC}" srcOrd="4" destOrd="0" presId="urn:microsoft.com/office/officeart/2005/8/layout/radial6"/>
    <dgm:cxn modelId="{A0099797-6571-4786-BC5B-083488C77410}" type="presParOf" srcId="{FDF542AE-BA52-40E7-8526-2107B642E66A}" destId="{29A63666-2711-4128-A51B-B71FC8380E25}" srcOrd="5" destOrd="0" presId="urn:microsoft.com/office/officeart/2005/8/layout/radial6"/>
    <dgm:cxn modelId="{9697F007-F8B1-4281-A558-06126307C088}" type="presParOf" srcId="{FDF542AE-BA52-40E7-8526-2107B642E66A}" destId="{A0896C56-1D4D-4F3B-B916-0A9C98A4BEE5}" srcOrd="6" destOrd="0" presId="urn:microsoft.com/office/officeart/2005/8/layout/radial6"/>
    <dgm:cxn modelId="{EEC99A3F-B63D-41F3-B7F5-C735DD5E5096}" type="presParOf" srcId="{FDF542AE-BA52-40E7-8526-2107B642E66A}" destId="{28107342-781D-41BC-BF25-A2E56A46F9C2}" srcOrd="7" destOrd="0" presId="urn:microsoft.com/office/officeart/2005/8/layout/radial6"/>
    <dgm:cxn modelId="{F8CC9703-52E3-44F4-93D0-7DBF7641B3A1}" type="presParOf" srcId="{FDF542AE-BA52-40E7-8526-2107B642E66A}" destId="{2DCF012D-2C4C-4AD3-9AD3-0263B01195B9}" srcOrd="8" destOrd="0" presId="urn:microsoft.com/office/officeart/2005/8/layout/radial6"/>
    <dgm:cxn modelId="{EA46C4B2-EE80-4987-A4F1-5745BE512EDA}" type="presParOf" srcId="{FDF542AE-BA52-40E7-8526-2107B642E66A}" destId="{D9A51312-7F39-4911-BACC-4F6D8D7BC7BA}" srcOrd="9" destOrd="0" presId="urn:microsoft.com/office/officeart/2005/8/layout/radial6"/>
    <dgm:cxn modelId="{8A3B07B7-20CA-4604-B47E-F929EBED9957}" type="presParOf" srcId="{FDF542AE-BA52-40E7-8526-2107B642E66A}" destId="{EB7A9F34-07C2-4167-84A1-F0B9FA9D1725}" srcOrd="10" destOrd="0" presId="urn:microsoft.com/office/officeart/2005/8/layout/radial6"/>
    <dgm:cxn modelId="{37675E9D-DCBD-449B-A8C4-27CF51115AE8}" type="presParOf" srcId="{FDF542AE-BA52-40E7-8526-2107B642E66A}" destId="{388ACBAD-D1EE-4326-9888-789B28E3EB06}" srcOrd="11" destOrd="0" presId="urn:microsoft.com/office/officeart/2005/8/layout/radial6"/>
    <dgm:cxn modelId="{F10BCDEE-D489-4B8B-9D5B-26C30D1A34DC}" type="presParOf" srcId="{FDF542AE-BA52-40E7-8526-2107B642E66A}" destId="{A18F2002-CD4C-479A-BD76-CD7A5991D63A}" srcOrd="12" destOrd="0" presId="urn:microsoft.com/office/officeart/2005/8/layout/radial6"/>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8F2002-CD4C-479A-BD76-CD7A5991D63A}">
      <dsp:nvSpPr>
        <dsp:cNvPr id="0" name=""/>
        <dsp:cNvSpPr/>
      </dsp:nvSpPr>
      <dsp:spPr>
        <a:xfrm>
          <a:off x="2166273" y="531200"/>
          <a:ext cx="3664511" cy="3664511"/>
        </a:xfrm>
        <a:prstGeom prst="blockArc">
          <a:avLst>
            <a:gd name="adj1" fmla="val 10801223"/>
            <a:gd name="adj2" fmla="val 16278421"/>
            <a:gd name="adj3" fmla="val 464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9A51312-7F39-4911-BACC-4F6D8D7BC7BA}">
      <dsp:nvSpPr>
        <dsp:cNvPr id="0" name=""/>
        <dsp:cNvSpPr/>
      </dsp:nvSpPr>
      <dsp:spPr>
        <a:xfrm>
          <a:off x="2166272" y="532098"/>
          <a:ext cx="3664511" cy="3664511"/>
        </a:xfrm>
        <a:prstGeom prst="blockArc">
          <a:avLst>
            <a:gd name="adj1" fmla="val 5324466"/>
            <a:gd name="adj2" fmla="val 10802947"/>
            <a:gd name="adj3" fmla="val 464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0896C56-1D4D-4F3B-B916-0A9C98A4BEE5}">
      <dsp:nvSpPr>
        <dsp:cNvPr id="0" name=""/>
        <dsp:cNvSpPr/>
      </dsp:nvSpPr>
      <dsp:spPr>
        <a:xfrm>
          <a:off x="2319194" y="535275"/>
          <a:ext cx="3664511" cy="3664511"/>
        </a:xfrm>
        <a:prstGeom prst="blockArc">
          <a:avLst>
            <a:gd name="adj1" fmla="val 21573940"/>
            <a:gd name="adj2" fmla="val 5618355"/>
            <a:gd name="adj3" fmla="val 464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99B4009-42E4-4048-B1A7-A2C387887DCD}">
      <dsp:nvSpPr>
        <dsp:cNvPr id="0" name=""/>
        <dsp:cNvSpPr/>
      </dsp:nvSpPr>
      <dsp:spPr>
        <a:xfrm>
          <a:off x="2319154" y="528154"/>
          <a:ext cx="3664511" cy="3664511"/>
        </a:xfrm>
        <a:prstGeom prst="blockArc">
          <a:avLst>
            <a:gd name="adj1" fmla="val 15984615"/>
            <a:gd name="adj2" fmla="val 21587618"/>
            <a:gd name="adj3" fmla="val 464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9CCA512-4549-4649-8A63-837379C0ED40}">
      <dsp:nvSpPr>
        <dsp:cNvPr id="0" name=""/>
        <dsp:cNvSpPr/>
      </dsp:nvSpPr>
      <dsp:spPr>
        <a:xfrm>
          <a:off x="3049504" y="1375044"/>
          <a:ext cx="1979696" cy="1977755"/>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sz="2600" b="1" i="0" u="none" strike="noStrike" kern="1200" cap="none" normalizeH="0" baseline="0" dirty="0" smtClean="0">
              <a:ln>
                <a:noFill/>
              </a:ln>
              <a:solidFill>
                <a:schemeClr val="bg1"/>
              </a:solidFill>
              <a:effectLst/>
              <a:latin typeface="Arial" pitchFamily="34" charset="0"/>
              <a:ea typeface="黑体" pitchFamily="49" charset="-122"/>
            </a:rPr>
            <a:t>品德的</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sz="2600" b="1" i="0" u="none" strike="noStrike" kern="1200" cap="none" normalizeH="0" baseline="0" dirty="0" smtClean="0">
              <a:ln>
                <a:noFill/>
              </a:ln>
              <a:solidFill>
                <a:schemeClr val="bg1"/>
              </a:solidFill>
              <a:effectLst/>
              <a:latin typeface="Arial" pitchFamily="34" charset="0"/>
              <a:ea typeface="黑体" pitchFamily="49" charset="-122"/>
            </a:rPr>
            <a:t>心理结构</a:t>
          </a:r>
        </a:p>
      </dsp:txBody>
      <dsp:txXfrm>
        <a:off x="3339424" y="1664680"/>
        <a:ext cx="1399856" cy="1398483"/>
      </dsp:txXfrm>
    </dsp:sp>
    <dsp:sp modelId="{91012D4E-4081-40FF-9A9B-D1F6F5529D7A}">
      <dsp:nvSpPr>
        <dsp:cNvPr id="0" name=""/>
        <dsp:cNvSpPr/>
      </dsp:nvSpPr>
      <dsp:spPr>
        <a:xfrm>
          <a:off x="3201906" y="-216680"/>
          <a:ext cx="1674891" cy="1581768"/>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000" b="1" i="0" u="none" strike="noStrike" kern="1200" cap="none" normalizeH="0" baseline="0" dirty="0" smtClean="0">
              <a:ln>
                <a:noFill/>
              </a:ln>
              <a:solidFill>
                <a:schemeClr val="bg1"/>
              </a:solidFill>
              <a:effectLst/>
              <a:latin typeface="Arial" pitchFamily="34" charset="0"/>
              <a:ea typeface="楷体_GB2312" pitchFamily="1" charset="-122"/>
            </a:rPr>
            <a:t>道德认识</a:t>
          </a:r>
        </a:p>
      </dsp:txBody>
      <dsp:txXfrm>
        <a:off x="3447188" y="14965"/>
        <a:ext cx="1184327" cy="1118478"/>
      </dsp:txXfrm>
    </dsp:sp>
    <dsp:sp modelId="{980E4C43-E3F2-429B-9D87-8E1E8A1519CC}">
      <dsp:nvSpPr>
        <dsp:cNvPr id="0" name=""/>
        <dsp:cNvSpPr/>
      </dsp:nvSpPr>
      <dsp:spPr>
        <a:xfrm>
          <a:off x="5105401" y="1523998"/>
          <a:ext cx="1671428" cy="1659931"/>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000" b="1" i="0" u="none" strike="noStrike" kern="1200" cap="none" normalizeH="0" baseline="0" dirty="0" smtClean="0">
              <a:ln>
                <a:noFill/>
              </a:ln>
              <a:solidFill>
                <a:schemeClr val="bg1"/>
              </a:solidFill>
              <a:effectLst/>
              <a:latin typeface="Arial" pitchFamily="34" charset="0"/>
              <a:ea typeface="楷体_GB2312" pitchFamily="1" charset="-122"/>
            </a:rPr>
            <a:t>道德情感</a:t>
          </a:r>
        </a:p>
      </dsp:txBody>
      <dsp:txXfrm>
        <a:off x="5350176" y="1767089"/>
        <a:ext cx="1181878" cy="1173749"/>
      </dsp:txXfrm>
    </dsp:sp>
    <dsp:sp modelId="{28107342-781D-41BC-BF25-A2E56A46F9C2}">
      <dsp:nvSpPr>
        <dsp:cNvPr id="0" name=""/>
        <dsp:cNvSpPr/>
      </dsp:nvSpPr>
      <dsp:spPr>
        <a:xfrm>
          <a:off x="3200397" y="3328098"/>
          <a:ext cx="1674902" cy="1651081"/>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000" b="1" i="0" u="none" strike="noStrike" kern="1200" cap="none" normalizeH="0" baseline="0" dirty="0" smtClean="0">
              <a:ln>
                <a:noFill/>
              </a:ln>
              <a:solidFill>
                <a:schemeClr val="bg1"/>
              </a:solidFill>
              <a:effectLst/>
              <a:latin typeface="Arial" pitchFamily="34" charset="0"/>
              <a:ea typeface="楷体_GB2312" pitchFamily="1" charset="-122"/>
            </a:rPr>
            <a:t>道德意志</a:t>
          </a:r>
        </a:p>
      </dsp:txBody>
      <dsp:txXfrm>
        <a:off x="3445681" y="3569893"/>
        <a:ext cx="1184334" cy="1167491"/>
      </dsp:txXfrm>
    </dsp:sp>
    <dsp:sp modelId="{EB7A9F34-07C2-4167-84A1-F0B9FA9D1725}">
      <dsp:nvSpPr>
        <dsp:cNvPr id="0" name=""/>
        <dsp:cNvSpPr/>
      </dsp:nvSpPr>
      <dsp:spPr>
        <a:xfrm>
          <a:off x="1447792" y="1600205"/>
          <a:ext cx="1522038" cy="1525228"/>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000" b="1" i="0" u="none" strike="noStrike" kern="1200" cap="none" normalizeH="0" baseline="0" dirty="0" smtClean="0">
              <a:ln>
                <a:noFill/>
              </a:ln>
              <a:solidFill>
                <a:schemeClr val="bg1"/>
              </a:solidFill>
              <a:effectLst/>
              <a:latin typeface="Arial" pitchFamily="34" charset="0"/>
              <a:ea typeface="楷体_GB2312" pitchFamily="1" charset="-122"/>
            </a:rPr>
            <a:t>道德行为</a:t>
          </a:r>
        </a:p>
      </dsp:txBody>
      <dsp:txXfrm>
        <a:off x="1670689" y="1823569"/>
        <a:ext cx="1076244" cy="1078500"/>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rSet qsTypeId="urn:microsoft.com/office/officeart/2005/8/quickstyle/simple5"/>
        </dgm:pt>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rSet csTypeId="urn:microsoft.com/office/officeart/2005/8/colors/accent6_5"/>
        </dgm:pt>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dstNode" val="node"/>
                    <dgm:param type="begSty" val="noArr"/>
                    <dgm:param type="endSty" val="noArr"/>
                    <dgm:param type="connRout" val="curve"/>
                    <dgm:param type="begPts" val="ctr"/>
                    <dgm:param type="endPts" val="ctr"/>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srcNode" val="dummyConnPt"/>
                    <dgm:param type="dstNode" val="dummyConnPt"/>
                    <dgm:param type="begSty" val="noArr"/>
                    <dgm:param type="endSty" val="noArr"/>
                    <dgm:param type="connRout" val="longCurve"/>
                    <dgm:param type="begPts" val="bCtr"/>
                    <dgm:param type="endPts" val="tCtr"/>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9060101010101" charset="-122"/>
              </a:rPr>
            </a:fld>
            <a:endParaRPr lang="zh-CN" altLang="en-US">
              <a:latin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9060101010101" charset="-122"/>
              </a:rPr>
            </a:fld>
            <a:endParaRPr lang="zh-CN" altLang="en-US">
              <a:latin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96CEDCE0-AF49-4986-B4C9-C5741EF9707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747B8A36-7D0F-4E2A-AB3F-A8006D06DEE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l="7812" r="7813"/>
          <a:stretch>
            <a:fillRect/>
          </a:stretch>
        </p:blipFill>
        <p:spPr>
          <a:xfrm rot="5400000">
            <a:off x="2667000" y="-2667000"/>
            <a:ext cx="6858001" cy="12192000"/>
          </a:xfrm>
          <a:custGeom>
            <a:avLst/>
            <a:gdLst>
              <a:gd name="connsiteX0" fmla="*/ 0 w 6858001"/>
              <a:gd name="connsiteY0" fmla="*/ 12192000 h 12192000"/>
              <a:gd name="connsiteX1" fmla="*/ 0 w 6858001"/>
              <a:gd name="connsiteY1" fmla="*/ 0 h 12192000"/>
              <a:gd name="connsiteX2" fmla="*/ 6858001 w 6858001"/>
              <a:gd name="connsiteY2" fmla="*/ 0 h 12192000"/>
              <a:gd name="connsiteX3" fmla="*/ 6858001 w 6858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6858001" h="12192000">
                <a:moveTo>
                  <a:pt x="0" y="12192000"/>
                </a:moveTo>
                <a:lnTo>
                  <a:pt x="0" y="0"/>
                </a:lnTo>
                <a:lnTo>
                  <a:pt x="6858001" y="0"/>
                </a:lnTo>
                <a:lnTo>
                  <a:pt x="6858001" y="12192000"/>
                </a:lnTo>
                <a:close/>
              </a:path>
            </a:pathLst>
          </a:cu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rcRect l="7813" r="7812"/>
          <a:stretch>
            <a:fillRect/>
          </a:stretch>
        </p:blipFill>
        <p:spPr>
          <a:xfrm rot="16200000">
            <a:off x="2628900" y="-2629535"/>
            <a:ext cx="6934200" cy="12192000"/>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C4E6E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C4E6E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39038" y="0"/>
            <a:ext cx="6852962" cy="3903209"/>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97323" y="-1"/>
            <a:ext cx="2752725" cy="1628775"/>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40733" y="3318313"/>
            <a:ext cx="990600" cy="962025"/>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33896" y="0"/>
            <a:ext cx="1171575" cy="1171575"/>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29900" y="814386"/>
            <a:ext cx="1562100" cy="1790700"/>
          </a:xfrm>
          <a:prstGeom prst="rect">
            <a:avLst/>
          </a:prstGeom>
        </p:spPr>
      </p:pic>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0133" y="1094619"/>
            <a:ext cx="8233404" cy="5763382"/>
          </a:xfrm>
          <a:prstGeom prst="rect">
            <a:avLst/>
          </a:prstGeom>
        </p:spPr>
      </p:pic>
      <p:pic>
        <p:nvPicPr>
          <p:cNvPr id="9" name="图片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76048" y="275543"/>
            <a:ext cx="3895725" cy="3562350"/>
          </a:xfrm>
          <a:prstGeom prst="rect">
            <a:avLst/>
          </a:prstGeom>
        </p:spPr>
      </p:pic>
      <p:pic>
        <p:nvPicPr>
          <p:cNvPr id="18" name="图片 1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26572" y="4783138"/>
            <a:ext cx="3113793" cy="200843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496560"/>
            <a:ext cx="12192000" cy="141732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9167495" y="0"/>
            <a:ext cx="2964180" cy="3583305"/>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463016" y="92994"/>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bg>
      <p:bgPr>
        <a:solidFill>
          <a:srgbClr val="C4E6E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496560"/>
            <a:ext cx="12192000" cy="141732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9167495" y="0"/>
            <a:ext cx="2964180" cy="3583305"/>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463016" y="92994"/>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标题和内容">
    <p:bg>
      <p:bgPr>
        <a:solidFill>
          <a:srgbClr val="C4E6E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132070"/>
            <a:ext cx="12192000" cy="1780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AE2D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8AEF66A-DD14-4B06-B8D7-62B834E038C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3D614EDD-3797-46CE-A11C-9B64ACF4326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themeOverride" Target="../theme/themeOverride1.xml"/><Relationship Id="rId6" Type="http://schemas.openxmlformats.org/officeDocument/2006/relationships/image" Target="../media/image14.jpeg"/><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hemeOverride" Target="../theme/themeOverride10.xml"/><Relationship Id="rId8" Type="http://schemas.openxmlformats.org/officeDocument/2006/relationships/image" Target="../media/image25.png"/><Relationship Id="rId7" Type="http://schemas.openxmlformats.org/officeDocument/2006/relationships/image" Target="../media/image24.png"/><Relationship Id="rId6" Type="http://schemas.openxmlformats.org/officeDocument/2006/relationships/tags" Target="../tags/tag83.xml"/><Relationship Id="rId5" Type="http://schemas.openxmlformats.org/officeDocument/2006/relationships/image" Target="../media/image17.png"/><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1" Type="http://schemas.openxmlformats.org/officeDocument/2006/relationships/notesSlide" Target="../notesSlides/notesSlide9.xml"/><Relationship Id="rId10" Type="http://schemas.openxmlformats.org/officeDocument/2006/relationships/slideLayout" Target="../slideLayouts/slideLayout8.xml"/><Relationship Id="rId1" Type="http://schemas.openxmlformats.org/officeDocument/2006/relationships/image" Target="../media/image23.png"/></Relationships>
</file>

<file path=ppt/slides/_rels/slide11.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0" Type="http://schemas.openxmlformats.org/officeDocument/2006/relationships/slideLayout" Target="../slideLayouts/slideLayout2.xml"/><Relationship Id="rId3" Type="http://schemas.openxmlformats.org/officeDocument/2006/relationships/tags" Target="../tags/tag85.xml"/><Relationship Id="rId29" Type="http://schemas.openxmlformats.org/officeDocument/2006/relationships/themeOverride" Target="../theme/themeOverride11.xml"/><Relationship Id="rId28" Type="http://schemas.openxmlformats.org/officeDocument/2006/relationships/tags" Target="../tags/tag110.xml"/><Relationship Id="rId27" Type="http://schemas.openxmlformats.org/officeDocument/2006/relationships/tags" Target="../tags/tag109.xml"/><Relationship Id="rId26" Type="http://schemas.openxmlformats.org/officeDocument/2006/relationships/tags" Target="../tags/tag108.xml"/><Relationship Id="rId25" Type="http://schemas.openxmlformats.org/officeDocument/2006/relationships/tags" Target="../tags/tag107.xml"/><Relationship Id="rId24" Type="http://schemas.openxmlformats.org/officeDocument/2006/relationships/tags" Target="../tags/tag106.xml"/><Relationship Id="rId23" Type="http://schemas.openxmlformats.org/officeDocument/2006/relationships/tags" Target="../tags/tag105.xml"/><Relationship Id="rId22" Type="http://schemas.openxmlformats.org/officeDocument/2006/relationships/tags" Target="../tags/tag104.xml"/><Relationship Id="rId21" Type="http://schemas.openxmlformats.org/officeDocument/2006/relationships/tags" Target="../tags/tag103.xml"/><Relationship Id="rId20" Type="http://schemas.openxmlformats.org/officeDocument/2006/relationships/tags" Target="../tags/tag102.xml"/><Relationship Id="rId2" Type="http://schemas.openxmlformats.org/officeDocument/2006/relationships/image" Target="../media/image26.png"/><Relationship Id="rId19" Type="http://schemas.openxmlformats.org/officeDocument/2006/relationships/tags" Target="../tags/tag101.xml"/><Relationship Id="rId18" Type="http://schemas.openxmlformats.org/officeDocument/2006/relationships/tags" Target="../tags/tag100.xml"/><Relationship Id="rId17" Type="http://schemas.openxmlformats.org/officeDocument/2006/relationships/tags" Target="../tags/tag99.xml"/><Relationship Id="rId16" Type="http://schemas.openxmlformats.org/officeDocument/2006/relationships/tags" Target="../tags/tag98.xml"/><Relationship Id="rId15" Type="http://schemas.openxmlformats.org/officeDocument/2006/relationships/tags" Target="../tags/tag97.xml"/><Relationship Id="rId14" Type="http://schemas.openxmlformats.org/officeDocument/2006/relationships/tags" Target="../tags/tag96.xml"/><Relationship Id="rId13" Type="http://schemas.openxmlformats.org/officeDocument/2006/relationships/tags" Target="../tags/tag95.xml"/><Relationship Id="rId12" Type="http://schemas.openxmlformats.org/officeDocument/2006/relationships/tags" Target="../tags/tag94.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tags" Target="../tags/tag84.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hemeOverride" Target="../theme/themeOverride12.xml"/><Relationship Id="rId7" Type="http://schemas.openxmlformats.org/officeDocument/2006/relationships/image" Target="../media/image27.jpeg"/><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0" Type="http://schemas.openxmlformats.org/officeDocument/2006/relationships/notesSlide" Target="../notesSlides/notesSlide10.xml"/><Relationship Id="rId1" Type="http://schemas.openxmlformats.org/officeDocument/2006/relationships/image" Target="../media/image23.png"/></Relationships>
</file>

<file path=ppt/slides/_rels/slide13.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5" Type="http://schemas.openxmlformats.org/officeDocument/2006/relationships/notesSlide" Target="../notesSlides/notesSlide11.xml"/><Relationship Id="rId34" Type="http://schemas.openxmlformats.org/officeDocument/2006/relationships/slideLayout" Target="../slideLayouts/slideLayout2.xml"/><Relationship Id="rId33" Type="http://schemas.openxmlformats.org/officeDocument/2006/relationships/themeOverride" Target="../theme/themeOverride13.xml"/><Relationship Id="rId32" Type="http://schemas.openxmlformats.org/officeDocument/2006/relationships/tags" Target="../tags/tag142.xml"/><Relationship Id="rId31" Type="http://schemas.openxmlformats.org/officeDocument/2006/relationships/tags" Target="../tags/tag141.xml"/><Relationship Id="rId30" Type="http://schemas.openxmlformats.org/officeDocument/2006/relationships/tags" Target="../tags/tag140.xml"/><Relationship Id="rId3" Type="http://schemas.openxmlformats.org/officeDocument/2006/relationships/tags" Target="../tags/tag113.xml"/><Relationship Id="rId29" Type="http://schemas.openxmlformats.org/officeDocument/2006/relationships/tags" Target="../tags/tag139.xml"/><Relationship Id="rId28" Type="http://schemas.openxmlformats.org/officeDocument/2006/relationships/tags" Target="../tags/tag138.xml"/><Relationship Id="rId27" Type="http://schemas.openxmlformats.org/officeDocument/2006/relationships/tags" Target="../tags/tag137.xml"/><Relationship Id="rId26" Type="http://schemas.openxmlformats.org/officeDocument/2006/relationships/tags" Target="../tags/tag136.xml"/><Relationship Id="rId25" Type="http://schemas.openxmlformats.org/officeDocument/2006/relationships/tags" Target="../tags/tag135.xml"/><Relationship Id="rId24" Type="http://schemas.openxmlformats.org/officeDocument/2006/relationships/tags" Target="../tags/tag134.xml"/><Relationship Id="rId23" Type="http://schemas.openxmlformats.org/officeDocument/2006/relationships/tags" Target="../tags/tag133.xml"/><Relationship Id="rId22" Type="http://schemas.openxmlformats.org/officeDocument/2006/relationships/tags" Target="../tags/tag132.xml"/><Relationship Id="rId21" Type="http://schemas.openxmlformats.org/officeDocument/2006/relationships/tags" Target="../tags/tag131.xml"/><Relationship Id="rId20" Type="http://schemas.openxmlformats.org/officeDocument/2006/relationships/tags" Target="../tags/tag130.xml"/><Relationship Id="rId2" Type="http://schemas.openxmlformats.org/officeDocument/2006/relationships/tags" Target="../tags/tag112.xml"/><Relationship Id="rId19" Type="http://schemas.openxmlformats.org/officeDocument/2006/relationships/tags" Target="../tags/tag129.xml"/><Relationship Id="rId18" Type="http://schemas.openxmlformats.org/officeDocument/2006/relationships/tags" Target="../tags/tag128.xml"/><Relationship Id="rId17" Type="http://schemas.openxmlformats.org/officeDocument/2006/relationships/tags" Target="../tags/tag127.xml"/><Relationship Id="rId16" Type="http://schemas.openxmlformats.org/officeDocument/2006/relationships/tags" Target="../tags/tag126.xml"/><Relationship Id="rId15" Type="http://schemas.openxmlformats.org/officeDocument/2006/relationships/tags" Target="../tags/tag125.xml"/><Relationship Id="rId14" Type="http://schemas.openxmlformats.org/officeDocument/2006/relationships/tags" Target="../tags/tag124.xml"/><Relationship Id="rId13" Type="http://schemas.openxmlformats.org/officeDocument/2006/relationships/tags" Target="../tags/tag12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1.xml"/></Relationships>
</file>

<file path=ppt/slides/_rels/slide14.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5" Type="http://schemas.openxmlformats.org/officeDocument/2006/relationships/notesSlide" Target="../notesSlides/notesSlide12.xml"/><Relationship Id="rId14" Type="http://schemas.openxmlformats.org/officeDocument/2006/relationships/slideLayout" Target="../slideLayouts/slideLayout8.xml"/><Relationship Id="rId13" Type="http://schemas.openxmlformats.org/officeDocument/2006/relationships/themeOverride" Target="../theme/themeOverride14.xml"/><Relationship Id="rId12" Type="http://schemas.openxmlformats.org/officeDocument/2006/relationships/tags" Target="../tags/tag154.xml"/><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tags" Target="../tags/tag143.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2.xml"/><Relationship Id="rId5" Type="http://schemas.openxmlformats.org/officeDocument/2006/relationships/themeOverride" Target="../theme/themeOverride15.xml"/><Relationship Id="rId4" Type="http://schemas.openxmlformats.org/officeDocument/2006/relationships/tags" Target="../tags/tag155.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4.xml"/><Relationship Id="rId5" Type="http://schemas.openxmlformats.org/officeDocument/2006/relationships/themeOverride" Target="../theme/themeOverride16.xml"/><Relationship Id="rId4" Type="http://schemas.openxmlformats.org/officeDocument/2006/relationships/tags" Target="../tags/tag158.xml"/><Relationship Id="rId3" Type="http://schemas.openxmlformats.org/officeDocument/2006/relationships/image" Target="../media/image21.png"/><Relationship Id="rId2" Type="http://schemas.openxmlformats.org/officeDocument/2006/relationships/tags" Target="../tags/tag157.xml"/><Relationship Id="rId1" Type="http://schemas.openxmlformats.org/officeDocument/2006/relationships/tags" Target="../tags/tag156.xml"/></Relationships>
</file>

<file path=ppt/slides/_rels/slide17.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tags" Target="../tags/tag165.xml"/><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image" Target="../media/image22.png"/><Relationship Id="rId2" Type="http://schemas.openxmlformats.org/officeDocument/2006/relationships/tags" Target="../tags/tag160.xml"/><Relationship Id="rId13" Type="http://schemas.openxmlformats.org/officeDocument/2006/relationships/notesSlide" Target="../notesSlides/notesSlide15.xml"/><Relationship Id="rId12" Type="http://schemas.openxmlformats.org/officeDocument/2006/relationships/slideLayout" Target="../slideLayouts/slideLayout2.xml"/><Relationship Id="rId11" Type="http://schemas.openxmlformats.org/officeDocument/2006/relationships/themeOverride" Target="../theme/themeOverride17.xml"/><Relationship Id="rId10" Type="http://schemas.openxmlformats.org/officeDocument/2006/relationships/tags" Target="../tags/tag167.xml"/><Relationship Id="rId1" Type="http://schemas.openxmlformats.org/officeDocument/2006/relationships/tags" Target="../tags/tag159.xml"/></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2.xml"/><Relationship Id="rId7" Type="http://schemas.openxmlformats.org/officeDocument/2006/relationships/themeOverride" Target="../theme/themeOverride18.xml"/><Relationship Id="rId6" Type="http://schemas.openxmlformats.org/officeDocument/2006/relationships/image" Target="../media/image28.jpe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3" Type="http://schemas.openxmlformats.org/officeDocument/2006/relationships/notesSlide" Target="../notesSlides/notesSlide17.xml"/><Relationship Id="rId22" Type="http://schemas.openxmlformats.org/officeDocument/2006/relationships/slideLayout" Target="../slideLayouts/slideLayout8.xml"/><Relationship Id="rId21" Type="http://schemas.openxmlformats.org/officeDocument/2006/relationships/themeOverride" Target="../theme/themeOverride19.xml"/><Relationship Id="rId20" Type="http://schemas.openxmlformats.org/officeDocument/2006/relationships/tags" Target="../tags/tag187.xml"/><Relationship Id="rId2" Type="http://schemas.openxmlformats.org/officeDocument/2006/relationships/image" Target="../media/image24.png"/><Relationship Id="rId19" Type="http://schemas.openxmlformats.org/officeDocument/2006/relationships/tags" Target="../tags/tag186.xml"/><Relationship Id="rId18" Type="http://schemas.openxmlformats.org/officeDocument/2006/relationships/tags" Target="../tags/tag185.xml"/><Relationship Id="rId17" Type="http://schemas.openxmlformats.org/officeDocument/2006/relationships/tags" Target="../tags/tag184.xml"/><Relationship Id="rId16" Type="http://schemas.openxmlformats.org/officeDocument/2006/relationships/tags" Target="../tags/tag183.xml"/><Relationship Id="rId15" Type="http://schemas.openxmlformats.org/officeDocument/2006/relationships/tags" Target="../tags/tag182.xml"/><Relationship Id="rId14" Type="http://schemas.openxmlformats.org/officeDocument/2006/relationships/tags" Target="../tags/tag181.xml"/><Relationship Id="rId13" Type="http://schemas.openxmlformats.org/officeDocument/2006/relationships/tags" Target="../tags/tag180.xml"/><Relationship Id="rId12" Type="http://schemas.openxmlformats.org/officeDocument/2006/relationships/tags" Target="../tags/tag179.xml"/><Relationship Id="rId11" Type="http://schemas.openxmlformats.org/officeDocument/2006/relationships/tags" Target="../tags/tag178.xml"/><Relationship Id="rId10" Type="http://schemas.openxmlformats.org/officeDocument/2006/relationships/tags" Target="../tags/tag177.xml"/><Relationship Id="rId1" Type="http://schemas.openxmlformats.org/officeDocument/2006/relationships/image" Target="../media/image23.png"/></Relationships>
</file>

<file path=ppt/slides/_rels/slide2.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1" Type="http://schemas.openxmlformats.org/officeDocument/2006/relationships/notesSlide" Target="../notesSlides/notesSlide2.xml"/><Relationship Id="rId30" Type="http://schemas.openxmlformats.org/officeDocument/2006/relationships/slideLayout" Target="../slideLayouts/slideLayout4.xml"/><Relationship Id="rId3" Type="http://schemas.openxmlformats.org/officeDocument/2006/relationships/tags" Target="../tags/tag8.xml"/><Relationship Id="rId29" Type="http://schemas.openxmlformats.org/officeDocument/2006/relationships/themeOverride" Target="../theme/themeOverride2.xml"/><Relationship Id="rId28" Type="http://schemas.openxmlformats.org/officeDocument/2006/relationships/tags" Target="../tags/tag33.xml"/><Relationship Id="rId27" Type="http://schemas.openxmlformats.org/officeDocument/2006/relationships/tags" Target="../tags/tag32.xml"/><Relationship Id="rId26" Type="http://schemas.openxmlformats.org/officeDocument/2006/relationships/tags" Target="../tags/tag31.xml"/><Relationship Id="rId25" Type="http://schemas.openxmlformats.org/officeDocument/2006/relationships/tags" Target="../tags/tag30.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tags" Target="../tags/tag27.xml"/><Relationship Id="rId21" Type="http://schemas.openxmlformats.org/officeDocument/2006/relationships/tags" Target="../tags/tag26.xml"/><Relationship Id="rId20" Type="http://schemas.openxmlformats.org/officeDocument/2006/relationships/tags" Target="../tags/tag25.xml"/><Relationship Id="rId2" Type="http://schemas.openxmlformats.org/officeDocument/2006/relationships/tags" Target="../tags/tag7.xml"/><Relationship Id="rId19" Type="http://schemas.openxmlformats.org/officeDocument/2006/relationships/tags" Target="../tags/tag24.xml"/><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2.xml"/><Relationship Id="rId6" Type="http://schemas.openxmlformats.org/officeDocument/2006/relationships/themeOverride" Target="../theme/themeOverride20.xml"/><Relationship Id="rId5" Type="http://schemas.openxmlformats.org/officeDocument/2006/relationships/image" Target="../media/image23.png"/><Relationship Id="rId4" Type="http://schemas.openxmlformats.org/officeDocument/2006/relationships/image" Target="../media/image29.jpe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tags" Target="../tags/tag188.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8.xml"/><Relationship Id="rId6" Type="http://schemas.openxmlformats.org/officeDocument/2006/relationships/themeOverride" Target="../theme/themeOverride21.xml"/><Relationship Id="rId5" Type="http://schemas.openxmlformats.org/officeDocument/2006/relationships/image" Target="../media/image23.png"/><Relationship Id="rId4" Type="http://schemas.openxmlformats.org/officeDocument/2006/relationships/image" Target="../media/image29.jpe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tags" Target="../tags/tag189.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2.xml"/><Relationship Id="rId6" Type="http://schemas.openxmlformats.org/officeDocument/2006/relationships/themeOverride" Target="../theme/themeOverride22.xml"/><Relationship Id="rId5" Type="http://schemas.openxmlformats.org/officeDocument/2006/relationships/image" Target="../media/image23.png"/><Relationship Id="rId4" Type="http://schemas.openxmlformats.org/officeDocument/2006/relationships/image" Target="../media/image29.jpe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tags" Target="../tags/tag190.xml"/></Relationships>
</file>

<file path=ppt/slides/_rels/slide23.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4" Type="http://schemas.openxmlformats.org/officeDocument/2006/relationships/slideLayout" Target="../slideLayouts/slideLayout8.xml"/><Relationship Id="rId13" Type="http://schemas.openxmlformats.org/officeDocument/2006/relationships/themeOverride" Target="../theme/themeOverride23.xml"/><Relationship Id="rId12" Type="http://schemas.openxmlformats.org/officeDocument/2006/relationships/tags" Target="../tags/tag202.xml"/><Relationship Id="rId11" Type="http://schemas.openxmlformats.org/officeDocument/2006/relationships/tags" Target="../tags/tag201.xml"/><Relationship Id="rId10" Type="http://schemas.openxmlformats.org/officeDocument/2006/relationships/tags" Target="../tags/tag200.xml"/><Relationship Id="rId1" Type="http://schemas.openxmlformats.org/officeDocument/2006/relationships/tags" Target="../tags/tag191.xml"/></Relationships>
</file>

<file path=ppt/slides/_rels/slide24.xml.rels><?xml version="1.0" encoding="UTF-8" standalone="yes"?>
<Relationships xmlns="http://schemas.openxmlformats.org/package/2006/relationships"><Relationship Id="rId9" Type="http://schemas.openxmlformats.org/officeDocument/2006/relationships/tags" Target="../tags/tag211.xml"/><Relationship Id="rId8" Type="http://schemas.openxmlformats.org/officeDocument/2006/relationships/tags" Target="../tags/tag210.xml"/><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tags" Target="../tags/tag205.xml"/><Relationship Id="rId2" Type="http://schemas.openxmlformats.org/officeDocument/2006/relationships/tags" Target="../tags/tag204.xml"/><Relationship Id="rId13" Type="http://schemas.openxmlformats.org/officeDocument/2006/relationships/slideLayout" Target="../slideLayouts/slideLayout2.xml"/><Relationship Id="rId12" Type="http://schemas.openxmlformats.org/officeDocument/2006/relationships/themeOverride" Target="../theme/themeOverride24.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tags" Target="../tags/tag203.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hemeOverride" Target="../theme/themeOverride25.xml"/><Relationship Id="rId7" Type="http://schemas.openxmlformats.org/officeDocument/2006/relationships/tags" Target="../tags/tag220.xml"/><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s>
</file>

<file path=ppt/slides/_rels/slide26.xml.rels><?xml version="1.0" encoding="UTF-8" standalone="yes"?>
<Relationships xmlns="http://schemas.openxmlformats.org/package/2006/relationships"><Relationship Id="rId9" Type="http://schemas.openxmlformats.org/officeDocument/2006/relationships/tags" Target="../tags/tag229.xml"/><Relationship Id="rId8" Type="http://schemas.openxmlformats.org/officeDocument/2006/relationships/tags" Target="../tags/tag228.xml"/><Relationship Id="rId7" Type="http://schemas.openxmlformats.org/officeDocument/2006/relationships/tags" Target="../tags/tag227.xml"/><Relationship Id="rId6" Type="http://schemas.openxmlformats.org/officeDocument/2006/relationships/tags" Target="../tags/tag226.xml"/><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3" Type="http://schemas.openxmlformats.org/officeDocument/2006/relationships/slideLayout" Target="../slideLayouts/slideLayout2.xml"/><Relationship Id="rId12" Type="http://schemas.openxmlformats.org/officeDocument/2006/relationships/themeOverride" Target="../theme/themeOverride26.xml"/><Relationship Id="rId11" Type="http://schemas.openxmlformats.org/officeDocument/2006/relationships/tags" Target="../tags/tag230.xml"/><Relationship Id="rId10" Type="http://schemas.openxmlformats.org/officeDocument/2006/relationships/image" Target="../media/image23.png"/><Relationship Id="rId1" Type="http://schemas.openxmlformats.org/officeDocument/2006/relationships/tags" Target="../tags/tag221.xml"/></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2.xml"/><Relationship Id="rId5" Type="http://schemas.openxmlformats.org/officeDocument/2006/relationships/themeOverride" Target="../theme/themeOverride27.xml"/><Relationship Id="rId4" Type="http://schemas.openxmlformats.org/officeDocument/2006/relationships/tags" Target="../tags/tag231.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4.xml"/><Relationship Id="rId5" Type="http://schemas.openxmlformats.org/officeDocument/2006/relationships/themeOverride" Target="../theme/themeOverride28.xml"/><Relationship Id="rId4" Type="http://schemas.openxmlformats.org/officeDocument/2006/relationships/tags" Target="../tags/tag234.xml"/><Relationship Id="rId3" Type="http://schemas.openxmlformats.org/officeDocument/2006/relationships/image" Target="../media/image21.png"/><Relationship Id="rId2" Type="http://schemas.openxmlformats.org/officeDocument/2006/relationships/tags" Target="../tags/tag233.xml"/><Relationship Id="rId1" Type="http://schemas.openxmlformats.org/officeDocument/2006/relationships/tags" Target="../tags/tag232.xml"/></Relationships>
</file>

<file path=ppt/slides/_rels/slide29.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tags" Target="../tags/tag241.xml"/><Relationship Id="rId7" Type="http://schemas.openxmlformats.org/officeDocument/2006/relationships/tags" Target="../tags/tag240.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image" Target="../media/image22.png"/><Relationship Id="rId2" Type="http://schemas.openxmlformats.org/officeDocument/2006/relationships/tags" Target="../tags/tag236.xml"/><Relationship Id="rId13" Type="http://schemas.openxmlformats.org/officeDocument/2006/relationships/notesSlide" Target="../notesSlides/notesSlide23.xml"/><Relationship Id="rId12" Type="http://schemas.openxmlformats.org/officeDocument/2006/relationships/slideLayout" Target="../slideLayouts/slideLayout2.xml"/><Relationship Id="rId11" Type="http://schemas.openxmlformats.org/officeDocument/2006/relationships/themeOverride" Target="../theme/themeOverride29.xml"/><Relationship Id="rId10" Type="http://schemas.openxmlformats.org/officeDocument/2006/relationships/tags" Target="../tags/tag243.xml"/><Relationship Id="rId1" Type="http://schemas.openxmlformats.org/officeDocument/2006/relationships/tags" Target="../tags/tag235.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themeOverride" Target="../theme/themeOverride3.xml"/><Relationship Id="rId2" Type="http://schemas.openxmlformats.org/officeDocument/2006/relationships/image" Target="../media/image15.png"/><Relationship Id="rId1" Type="http://schemas.openxmlformats.org/officeDocument/2006/relationships/tags" Target="../tags/tag34.xml"/></Relationships>
</file>

<file path=ppt/slides/_rels/slide30.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8" Type="http://schemas.openxmlformats.org/officeDocument/2006/relationships/slideLayout" Target="../slideLayouts/slideLayout8.xml"/><Relationship Id="rId17" Type="http://schemas.openxmlformats.org/officeDocument/2006/relationships/themeOverride" Target="../theme/themeOverride30.xml"/><Relationship Id="rId16" Type="http://schemas.openxmlformats.org/officeDocument/2006/relationships/tags" Target="../tags/tag258.xml"/><Relationship Id="rId15" Type="http://schemas.openxmlformats.org/officeDocument/2006/relationships/image" Target="../media/image23.png"/><Relationship Id="rId14" Type="http://schemas.openxmlformats.org/officeDocument/2006/relationships/tags" Target="../tags/tag257.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tags" Target="../tags/tag244.xml"/></Relationships>
</file>

<file path=ppt/slides/_rels/slide31.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image" Target="../media/image30.png"/><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image" Target="../media/image25.png"/><Relationship Id="rId2" Type="http://schemas.openxmlformats.org/officeDocument/2006/relationships/image" Target="../media/image24.png"/><Relationship Id="rId13" Type="http://schemas.openxmlformats.org/officeDocument/2006/relationships/notesSlide" Target="../notesSlides/notesSlide24.xml"/><Relationship Id="rId12" Type="http://schemas.openxmlformats.org/officeDocument/2006/relationships/slideLayout" Target="../slideLayouts/slideLayout2.xml"/><Relationship Id="rId11" Type="http://schemas.openxmlformats.org/officeDocument/2006/relationships/themeOverride" Target="../theme/themeOverride31.xml"/><Relationship Id="rId10" Type="http://schemas.openxmlformats.org/officeDocument/2006/relationships/tags" Target="../tags/tag264.xml"/><Relationship Id="rId1" Type="http://schemas.openxmlformats.org/officeDocument/2006/relationships/image" Target="../media/image23.png"/></Relationships>
</file>

<file path=ppt/slides/_rels/slide32.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4" Type="http://schemas.openxmlformats.org/officeDocument/2006/relationships/slideLayout" Target="../slideLayouts/slideLayout8.xml"/><Relationship Id="rId33" Type="http://schemas.openxmlformats.org/officeDocument/2006/relationships/tags" Target="../tags/tag296.xml"/><Relationship Id="rId32" Type="http://schemas.openxmlformats.org/officeDocument/2006/relationships/image" Target="../media/image23.png"/><Relationship Id="rId31" Type="http://schemas.openxmlformats.org/officeDocument/2006/relationships/tags" Target="../tags/tag295.xml"/><Relationship Id="rId30" Type="http://schemas.openxmlformats.org/officeDocument/2006/relationships/tags" Target="../tags/tag294.xml"/><Relationship Id="rId3" Type="http://schemas.openxmlformats.org/officeDocument/2006/relationships/tags" Target="../tags/tag267.xml"/><Relationship Id="rId29" Type="http://schemas.openxmlformats.org/officeDocument/2006/relationships/tags" Target="../tags/tag293.xml"/><Relationship Id="rId28" Type="http://schemas.openxmlformats.org/officeDocument/2006/relationships/tags" Target="../tags/tag292.xml"/><Relationship Id="rId27" Type="http://schemas.openxmlformats.org/officeDocument/2006/relationships/tags" Target="../tags/tag291.xml"/><Relationship Id="rId26" Type="http://schemas.openxmlformats.org/officeDocument/2006/relationships/tags" Target="../tags/tag290.xml"/><Relationship Id="rId25" Type="http://schemas.openxmlformats.org/officeDocument/2006/relationships/tags" Target="../tags/tag289.xml"/><Relationship Id="rId24" Type="http://schemas.openxmlformats.org/officeDocument/2006/relationships/tags" Target="../tags/tag288.xml"/><Relationship Id="rId23" Type="http://schemas.openxmlformats.org/officeDocument/2006/relationships/tags" Target="../tags/tag287.xml"/><Relationship Id="rId22" Type="http://schemas.openxmlformats.org/officeDocument/2006/relationships/tags" Target="../tags/tag286.xml"/><Relationship Id="rId21" Type="http://schemas.openxmlformats.org/officeDocument/2006/relationships/tags" Target="../tags/tag285.xml"/><Relationship Id="rId20" Type="http://schemas.openxmlformats.org/officeDocument/2006/relationships/tags" Target="../tags/tag284.xml"/><Relationship Id="rId2" Type="http://schemas.openxmlformats.org/officeDocument/2006/relationships/tags" Target="../tags/tag266.xml"/><Relationship Id="rId19" Type="http://schemas.openxmlformats.org/officeDocument/2006/relationships/tags" Target="../tags/tag283.xml"/><Relationship Id="rId18" Type="http://schemas.openxmlformats.org/officeDocument/2006/relationships/tags" Target="../tags/tag282.xml"/><Relationship Id="rId17" Type="http://schemas.openxmlformats.org/officeDocument/2006/relationships/tags" Target="../tags/tag281.xml"/><Relationship Id="rId16" Type="http://schemas.openxmlformats.org/officeDocument/2006/relationships/tags" Target="../tags/tag280.xml"/><Relationship Id="rId15" Type="http://schemas.openxmlformats.org/officeDocument/2006/relationships/tags" Target="../tags/tag279.xml"/><Relationship Id="rId14" Type="http://schemas.openxmlformats.org/officeDocument/2006/relationships/tags" Target="../tags/tag278.xml"/><Relationship Id="rId13" Type="http://schemas.openxmlformats.org/officeDocument/2006/relationships/tags" Target="../tags/tag27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tags" Target="../tags/tag265.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303.xml"/><Relationship Id="rId7" Type="http://schemas.openxmlformats.org/officeDocument/2006/relationships/image" Target="../media/image23.png"/><Relationship Id="rId6" Type="http://schemas.openxmlformats.org/officeDocument/2006/relationships/tags" Target="../tags/tag302.xml"/><Relationship Id="rId5" Type="http://schemas.openxmlformats.org/officeDocument/2006/relationships/tags" Target="../tags/tag301.xml"/><Relationship Id="rId4" Type="http://schemas.openxmlformats.org/officeDocument/2006/relationships/tags" Target="../tags/tag300.xml"/><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tags" Target="../tags/tag297.xml"/></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8.xml"/><Relationship Id="rId4" Type="http://schemas.openxmlformats.org/officeDocument/2006/relationships/themeOverride" Target="../theme/themeOverride32.xml"/><Relationship Id="rId3" Type="http://schemas.openxmlformats.org/officeDocument/2006/relationships/tags" Target="../tags/tag305.xml"/><Relationship Id="rId2" Type="http://schemas.openxmlformats.org/officeDocument/2006/relationships/image" Target="../media/image23.png"/><Relationship Id="rId1" Type="http://schemas.openxmlformats.org/officeDocument/2006/relationships/tags" Target="../tags/tag304.xml"/></Relationships>
</file>

<file path=ppt/slides/_rels/slide35.xml.rels><?xml version="1.0" encoding="UTF-8" standalone="yes"?>
<Relationships xmlns="http://schemas.openxmlformats.org/package/2006/relationships"><Relationship Id="rId9" Type="http://schemas.openxmlformats.org/officeDocument/2006/relationships/tags" Target="../tags/tag314.xml"/><Relationship Id="rId8" Type="http://schemas.openxmlformats.org/officeDocument/2006/relationships/tags" Target="../tags/tag313.xml"/><Relationship Id="rId7" Type="http://schemas.openxmlformats.org/officeDocument/2006/relationships/tags" Target="../tags/tag312.xml"/><Relationship Id="rId6" Type="http://schemas.openxmlformats.org/officeDocument/2006/relationships/tags" Target="../tags/tag311.xml"/><Relationship Id="rId5" Type="http://schemas.openxmlformats.org/officeDocument/2006/relationships/tags" Target="../tags/tag310.xml"/><Relationship Id="rId4" Type="http://schemas.openxmlformats.org/officeDocument/2006/relationships/tags" Target="../tags/tag309.xml"/><Relationship Id="rId3" Type="http://schemas.openxmlformats.org/officeDocument/2006/relationships/tags" Target="../tags/tag308.xml"/><Relationship Id="rId25" Type="http://schemas.openxmlformats.org/officeDocument/2006/relationships/slideLayout" Target="../slideLayouts/slideLayout2.xml"/><Relationship Id="rId24" Type="http://schemas.openxmlformats.org/officeDocument/2006/relationships/themeOverride" Target="../theme/themeOverride33.xml"/><Relationship Id="rId23" Type="http://schemas.openxmlformats.org/officeDocument/2006/relationships/tags" Target="../tags/tag325.xml"/><Relationship Id="rId22" Type="http://schemas.openxmlformats.org/officeDocument/2006/relationships/tags" Target="../tags/tag324.xml"/><Relationship Id="rId21" Type="http://schemas.openxmlformats.org/officeDocument/2006/relationships/tags" Target="../tags/tag323.xml"/><Relationship Id="rId20" Type="http://schemas.openxmlformats.org/officeDocument/2006/relationships/image" Target="../media/image23.png"/><Relationship Id="rId2" Type="http://schemas.openxmlformats.org/officeDocument/2006/relationships/tags" Target="../tags/tag307.xml"/><Relationship Id="rId19" Type="http://schemas.openxmlformats.org/officeDocument/2006/relationships/image" Target="../media/image25.png"/><Relationship Id="rId18" Type="http://schemas.openxmlformats.org/officeDocument/2006/relationships/image" Target="../media/image24.png"/><Relationship Id="rId17" Type="http://schemas.openxmlformats.org/officeDocument/2006/relationships/tags" Target="../tags/tag322.xml"/><Relationship Id="rId16" Type="http://schemas.openxmlformats.org/officeDocument/2006/relationships/tags" Target="../tags/tag321.xml"/><Relationship Id="rId15" Type="http://schemas.openxmlformats.org/officeDocument/2006/relationships/tags" Target="../tags/tag320.xml"/><Relationship Id="rId14" Type="http://schemas.openxmlformats.org/officeDocument/2006/relationships/tags" Target="../tags/tag319.xml"/><Relationship Id="rId13" Type="http://schemas.openxmlformats.org/officeDocument/2006/relationships/tags" Target="../tags/tag318.xml"/><Relationship Id="rId12" Type="http://schemas.openxmlformats.org/officeDocument/2006/relationships/tags" Target="../tags/tag317.xml"/><Relationship Id="rId11" Type="http://schemas.openxmlformats.org/officeDocument/2006/relationships/tags" Target="../tags/tag316.xml"/><Relationship Id="rId10" Type="http://schemas.openxmlformats.org/officeDocument/2006/relationships/tags" Target="../tags/tag315.xml"/><Relationship Id="rId1" Type="http://schemas.openxmlformats.org/officeDocument/2006/relationships/tags" Target="../tags/tag306.xml"/></Relationships>
</file>

<file path=ppt/slides/_rels/slide36.xml.rels><?xml version="1.0" encoding="UTF-8" standalone="yes"?>
<Relationships xmlns="http://schemas.openxmlformats.org/package/2006/relationships"><Relationship Id="rId9" Type="http://schemas.openxmlformats.org/officeDocument/2006/relationships/tags" Target="../tags/tag330.xml"/><Relationship Id="rId8" Type="http://schemas.openxmlformats.org/officeDocument/2006/relationships/tags" Target="../tags/tag329.xml"/><Relationship Id="rId7" Type="http://schemas.openxmlformats.org/officeDocument/2006/relationships/tags" Target="../tags/tag328.xml"/><Relationship Id="rId6" Type="http://schemas.openxmlformats.org/officeDocument/2006/relationships/tags" Target="../tags/tag327.xml"/><Relationship Id="rId5" Type="http://schemas.openxmlformats.org/officeDocument/2006/relationships/tags" Target="../tags/tag326.xml"/><Relationship Id="rId4" Type="http://schemas.openxmlformats.org/officeDocument/2006/relationships/image" Target="../media/image31.png"/><Relationship Id="rId3" Type="http://schemas.openxmlformats.org/officeDocument/2006/relationships/image" Target="../media/image25.png"/><Relationship Id="rId2" Type="http://schemas.openxmlformats.org/officeDocument/2006/relationships/image" Target="../media/image24.png"/><Relationship Id="rId18" Type="http://schemas.openxmlformats.org/officeDocument/2006/relationships/notesSlide" Target="../notesSlides/notesSlide26.xml"/><Relationship Id="rId17" Type="http://schemas.openxmlformats.org/officeDocument/2006/relationships/slideLayout" Target="../slideLayouts/slideLayout6.xml"/><Relationship Id="rId16" Type="http://schemas.openxmlformats.org/officeDocument/2006/relationships/themeOverride" Target="../theme/themeOverride34.xml"/><Relationship Id="rId15" Type="http://schemas.openxmlformats.org/officeDocument/2006/relationships/tags" Target="../tags/tag336.xml"/><Relationship Id="rId14" Type="http://schemas.openxmlformats.org/officeDocument/2006/relationships/tags" Target="../tags/tag335.xml"/><Relationship Id="rId13" Type="http://schemas.openxmlformats.org/officeDocument/2006/relationships/tags" Target="../tags/tag334.xml"/><Relationship Id="rId12" Type="http://schemas.openxmlformats.org/officeDocument/2006/relationships/tags" Target="../tags/tag333.xml"/><Relationship Id="rId11" Type="http://schemas.openxmlformats.org/officeDocument/2006/relationships/tags" Target="../tags/tag332.xml"/><Relationship Id="rId10" Type="http://schemas.openxmlformats.org/officeDocument/2006/relationships/tags" Target="../tags/tag331.xml"/><Relationship Id="rId1" Type="http://schemas.openxmlformats.org/officeDocument/2006/relationships/image" Target="../media/image23.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themeOverride" Target="../theme/themeOverride35.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image" Target="../media/image16.png"/><Relationship Id="rId16" Type="http://schemas.openxmlformats.org/officeDocument/2006/relationships/notesSlide" Target="../notesSlides/notesSlide4.xml"/><Relationship Id="rId15" Type="http://schemas.openxmlformats.org/officeDocument/2006/relationships/slideLayout" Target="../slideLayouts/slideLayout8.xml"/><Relationship Id="rId14" Type="http://schemas.openxmlformats.org/officeDocument/2006/relationships/themeOverride" Target="../theme/themeOverride4.xml"/><Relationship Id="rId13" Type="http://schemas.openxmlformats.org/officeDocument/2006/relationships/image" Target="../media/image17.png"/><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tags" Target="../tags/tag35.xml"/></Relationships>
</file>

<file path=ppt/slides/_rels/slide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6" Type="http://schemas.openxmlformats.org/officeDocument/2006/relationships/notesSlide" Target="../notesSlides/notesSlide5.xml"/><Relationship Id="rId15" Type="http://schemas.openxmlformats.org/officeDocument/2006/relationships/slideLayout" Target="../slideLayouts/slideLayout2.xml"/><Relationship Id="rId14" Type="http://schemas.openxmlformats.org/officeDocument/2006/relationships/themeOverride" Target="../theme/themeOverride5.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tags" Target="../tags/tag46.xml"/></Relationships>
</file>

<file path=ppt/slides/_rels/slide6.xml.rels><?xml version="1.0" encoding="UTF-8" standalone="yes"?>
<Relationships xmlns="http://schemas.openxmlformats.org/package/2006/relationships"><Relationship Id="rId9" Type="http://schemas.openxmlformats.org/officeDocument/2006/relationships/themeOverride" Target="../theme/themeOverride6.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0" Type="http://schemas.openxmlformats.org/officeDocument/2006/relationships/slideLayout" Target="../slideLayouts/slideLayout8.xml"/><Relationship Id="rId1" Type="http://schemas.openxmlformats.org/officeDocument/2006/relationships/tags" Target="../tags/tag59.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themeOverride" Target="../theme/themeOverride7.xml"/><Relationship Id="rId4" Type="http://schemas.openxmlformats.org/officeDocument/2006/relationships/tags" Target="../tags/tag67.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4.xml"/><Relationship Id="rId5" Type="http://schemas.openxmlformats.org/officeDocument/2006/relationships/themeOverride" Target="../theme/themeOverride8.xml"/><Relationship Id="rId4" Type="http://schemas.openxmlformats.org/officeDocument/2006/relationships/tags" Target="../tags/tag70.xml"/><Relationship Id="rId3" Type="http://schemas.openxmlformats.org/officeDocument/2006/relationships/image" Target="../media/image21.png"/><Relationship Id="rId2" Type="http://schemas.openxmlformats.org/officeDocument/2006/relationships/tags" Target="../tags/tag69.xml"/><Relationship Id="rId1" Type="http://schemas.openxmlformats.org/officeDocument/2006/relationships/tags" Target="../tags/tag68.xml"/></Relationships>
</file>

<file path=ppt/slides/_rels/slide9.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image" Target="../media/image22.png"/><Relationship Id="rId2" Type="http://schemas.openxmlformats.org/officeDocument/2006/relationships/tags" Target="../tags/tag72.xml"/><Relationship Id="rId13" Type="http://schemas.openxmlformats.org/officeDocument/2006/relationships/notesSlide" Target="../notesSlides/notesSlide8.xml"/><Relationship Id="rId12" Type="http://schemas.openxmlformats.org/officeDocument/2006/relationships/slideLayout" Target="../slideLayouts/slideLayout2.xml"/><Relationship Id="rId11" Type="http://schemas.openxmlformats.org/officeDocument/2006/relationships/themeOverride" Target="../theme/themeOverride9.xml"/><Relationship Id="rId10" Type="http://schemas.openxmlformats.org/officeDocument/2006/relationships/tags" Target="../tags/tag79.xml"/><Relationship Id="rId1" Type="http://schemas.openxmlformats.org/officeDocument/2006/relationships/tags" Target="../tags/tag7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77588" y="3854128"/>
            <a:ext cx="5636825" cy="398780"/>
            <a:chOff x="3791744" y="3224208"/>
            <a:chExt cx="5149212" cy="398780"/>
          </a:xfrm>
        </p:grpSpPr>
        <p:cxnSp>
          <p:nvCxnSpPr>
            <p:cNvPr id="6" name="直接连接符 5"/>
            <p:cNvCxnSpPr/>
            <p:nvPr>
              <p:custDataLst>
                <p:tags r:id="rId1"/>
              </p:custDataLst>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7" name="直接连接符 6"/>
            <p:cNvCxnSpPr/>
            <p:nvPr>
              <p:custDataLst>
                <p:tags r:id="rId2"/>
              </p:custDataLst>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sp>
          <p:nvSpPr>
            <p:cNvPr id="8" name="文本框 7"/>
            <p:cNvSpPr txBox="1"/>
            <p:nvPr>
              <p:custDataLst>
                <p:tags r:id="rId3"/>
              </p:custDataLst>
            </p:nvPr>
          </p:nvSpPr>
          <p:spPr>
            <a:xfrm>
              <a:off x="4869198" y="3224208"/>
              <a:ext cx="2994303" cy="398780"/>
            </a:xfrm>
            <a:prstGeom prst="rect">
              <a:avLst/>
            </a:prstGeom>
            <a:noFill/>
          </p:spPr>
          <p:txBody>
            <a:bodyPr wrap="square" rtlCol="0">
              <a:spAutoFit/>
            </a:bodyPr>
            <a:lstStyle/>
            <a:p>
              <a:pPr algn="ctr"/>
              <a:r>
                <a:rPr lang="zh-CN" altLang="en-US" sz="2000" spc="600" dirty="0">
                  <a:solidFill>
                    <a:schemeClr val="dk1"/>
                  </a:solidFill>
                  <a:latin typeface="Arial" panose="020B0604020202020204" pitchFamily="34" charset="0"/>
                  <a:ea typeface="汉仪旗黑-55简" panose="00020600040101010101" charset="-122"/>
                  <a:cs typeface="+mn-ea"/>
                  <a:sym typeface="+mn-lt"/>
                </a:rPr>
                <a:t>小学教育专业</a:t>
              </a:r>
              <a:endParaRPr lang="zh-CN" altLang="en-US" sz="2000" spc="600" dirty="0">
                <a:solidFill>
                  <a:schemeClr val="dk1"/>
                </a:solidFill>
                <a:latin typeface="Arial" panose="020B0604020202020204" pitchFamily="34" charset="0"/>
                <a:ea typeface="汉仪旗黑-55简" panose="00020600040101010101" charset="-122"/>
                <a:cs typeface="+mn-ea"/>
                <a:sym typeface="+mn-lt"/>
              </a:endParaRPr>
            </a:p>
          </p:txBody>
        </p:sp>
      </p:grpSp>
      <p:grpSp>
        <p:nvGrpSpPr>
          <p:cNvPr id="10" name="组合 9"/>
          <p:cNvGrpSpPr/>
          <p:nvPr/>
        </p:nvGrpSpPr>
        <p:grpSpPr>
          <a:xfrm>
            <a:off x="4604175" y="4652504"/>
            <a:ext cx="3084583" cy="431349"/>
            <a:chOff x="4683312" y="1325555"/>
            <a:chExt cx="3084583" cy="431349"/>
          </a:xfrm>
        </p:grpSpPr>
        <p:sp>
          <p:nvSpPr>
            <p:cNvPr id="11" name="矩形: 圆角 10"/>
            <p:cNvSpPr/>
            <p:nvPr/>
          </p:nvSpPr>
          <p:spPr bwMode="auto">
            <a:xfrm>
              <a:off x="4708960" y="1325555"/>
              <a:ext cx="3058935" cy="431349"/>
            </a:xfrm>
            <a:prstGeom prst="roundRect">
              <a:avLst>
                <a:gd name="adj" fmla="val 50000"/>
              </a:avLst>
            </a:prstGeom>
            <a:solidFill>
              <a:srgbClr val="ED796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黑体" panose="02010609060101010101" charset="-122"/>
                <a:buNone/>
              </a:pPr>
              <a:endParaRPr kumimoji="0" lang="zh-CN" altLang="en-US" sz="1800" b="0" i="0" u="none" strike="noStrike" cap="none" normalizeH="0" baseline="0">
                <a:ln>
                  <a:noFill/>
                </a:ln>
                <a:solidFill>
                  <a:srgbClr val="ED796F"/>
                </a:solidFill>
                <a:effectLst/>
                <a:cs typeface="+mn-ea"/>
                <a:sym typeface="+mn-lt"/>
              </a:endParaRPr>
            </a:p>
          </p:txBody>
        </p:sp>
        <p:sp>
          <p:nvSpPr>
            <p:cNvPr id="12" name="文本框 11"/>
            <p:cNvSpPr txBox="1"/>
            <p:nvPr>
              <p:custDataLst>
                <p:tags r:id="rId4"/>
              </p:custDataLst>
            </p:nvPr>
          </p:nvSpPr>
          <p:spPr>
            <a:xfrm>
              <a:off x="4683312" y="1336202"/>
              <a:ext cx="2983650" cy="398780"/>
            </a:xfrm>
            <a:prstGeom prst="rect">
              <a:avLst/>
            </a:prstGeom>
            <a:noFill/>
          </p:spPr>
          <p:txBody>
            <a:bodyPr wrap="square" rtlCol="0">
              <a:spAutoFit/>
            </a:bodyPr>
            <a:lstStyle/>
            <a:p>
              <a:pPr algn="ctr"/>
              <a:r>
                <a:rPr lang="zh-CN" altLang="en-US" sz="2000" dirty="0">
                  <a:solidFill>
                    <a:schemeClr val="dk1"/>
                  </a:solidFill>
                  <a:latin typeface="Arial" panose="020B0604020202020204" pitchFamily="34" charset="0"/>
                  <a:ea typeface="汉仪旗黑-55简" panose="00020600040101010101" charset="-122"/>
                  <a:cs typeface="+mn-ea"/>
                  <a:sym typeface="+mn-lt"/>
                </a:rPr>
                <a:t>北京出版社</a:t>
              </a:r>
              <a:endParaRPr lang="zh-CN" altLang="en-US" sz="2000" dirty="0">
                <a:solidFill>
                  <a:schemeClr val="dk1"/>
                </a:solidFill>
                <a:latin typeface="Arial" panose="020B0604020202020204" pitchFamily="34" charset="0"/>
                <a:ea typeface="汉仪旗黑-55简" panose="00020600040101010101" charset="-122"/>
                <a:cs typeface="+mn-ea"/>
                <a:sym typeface="+mn-lt"/>
              </a:endParaRPr>
            </a:p>
          </p:txBody>
        </p:sp>
      </p:grpSp>
      <p:sp>
        <p:nvSpPr>
          <p:cNvPr id="15" name="Rectangle 2"/>
          <p:cNvSpPr txBox="1">
            <a:spLocks noChangeArrowheads="1"/>
          </p:cNvSpPr>
          <p:nvPr/>
        </p:nvSpPr>
        <p:spPr>
          <a:xfrm>
            <a:off x="1769338" y="2100144"/>
            <a:ext cx="8653325"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kern="0" spc="-300" dirty="0">
                <a:ln w="38100">
                  <a:solidFill>
                    <a:srgbClr val="ED796F"/>
                  </a:solidFill>
                </a:ln>
                <a:solidFill>
                  <a:schemeClr val="accent1">
                    <a:lumMod val="25000"/>
                  </a:schemeClr>
                </a:solidFill>
                <a:latin typeface="微软雅黑" panose="020B0503020204020204" charset="-122"/>
                <a:ea typeface="微软雅黑" panose="020B0503020204020204" charset="-122"/>
                <a:cs typeface="+mn-ea"/>
                <a:sym typeface="+mn-lt"/>
              </a:rPr>
              <a:t>心理学</a:t>
            </a:r>
            <a:endParaRPr kumimoji="0" lang="zh-CN" altLang="en-US" sz="9400" kern="0" spc="-300" dirty="0">
              <a:ln w="38100">
                <a:solidFill>
                  <a:srgbClr val="ED796F"/>
                </a:solidFill>
              </a:ln>
              <a:solidFill>
                <a:schemeClr val="accent1">
                  <a:lumMod val="25000"/>
                </a:schemeClr>
              </a:solidFill>
              <a:latin typeface="微软雅黑" panose="020B0503020204020204" charset="-122"/>
              <a:ea typeface="微软雅黑" panose="020B0503020204020204" charset="-122"/>
              <a:cs typeface="+mn-ea"/>
              <a:sym typeface="+mn-lt"/>
            </a:endParaRPr>
          </a:p>
        </p:txBody>
      </p:sp>
      <p:grpSp>
        <p:nvGrpSpPr>
          <p:cNvPr id="4" name="组合 3"/>
          <p:cNvGrpSpPr/>
          <p:nvPr/>
        </p:nvGrpSpPr>
        <p:grpSpPr>
          <a:xfrm>
            <a:off x="3561715" y="1042670"/>
            <a:ext cx="5085715" cy="711200"/>
            <a:chOff x="5609" y="1642"/>
            <a:chExt cx="8009" cy="1120"/>
          </a:xfrm>
        </p:grpSpPr>
        <p:sp>
          <p:nvSpPr>
            <p:cNvPr id="2" name="矩形 1"/>
            <p:cNvSpPr/>
            <p:nvPr>
              <p:custDataLst>
                <p:tags r:id="rId5"/>
              </p:custDataLst>
            </p:nvPr>
          </p:nvSpPr>
          <p:spPr>
            <a:xfrm>
              <a:off x="7092" y="1766"/>
              <a:ext cx="6526" cy="871"/>
            </a:xfrm>
            <a:prstGeom prst="rect">
              <a:avLst/>
            </a:prstGeom>
          </p:spPr>
          <p:txBody>
            <a:bodyPr wrap="square">
              <a:spAutoFit/>
            </a:bodyPr>
            <a:lstStyle/>
            <a:p>
              <a:pPr algn="ctr">
                <a:lnSpc>
                  <a:spcPct val="150000"/>
                </a:lnSpc>
                <a:defRPr/>
              </a:pPr>
              <a:r>
                <a:rPr lang="en-US" altLang="zh-CN"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a:t>
              </a:r>
              <a:r>
                <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十三五</a:t>
              </a:r>
              <a:r>
                <a:rPr lang="en-US" altLang="zh-CN"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a:t>
              </a:r>
              <a:r>
                <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职业教育国家规划教材</a:t>
              </a:r>
              <a:endPar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endParaRPr>
            </a:p>
          </p:txBody>
        </p:sp>
        <p:pic>
          <p:nvPicPr>
            <p:cNvPr id="3" name="图片 2" descr="标识矢量图_"/>
            <p:cNvPicPr>
              <a:picLocks noChangeAspect="1"/>
            </p:cNvPicPr>
            <p:nvPr/>
          </p:nvPicPr>
          <p:blipFill>
            <a:blip r:embed="rId6">
              <a:clrChange>
                <a:clrFrom>
                  <a:srgbClr val="FFFEFE">
                    <a:alpha val="100000"/>
                  </a:srgbClr>
                </a:clrFrom>
                <a:clrTo>
                  <a:srgbClr val="FFFEFE">
                    <a:alpha val="100000"/>
                    <a:alpha val="0"/>
                  </a:srgbClr>
                </a:clrTo>
              </a:clrChange>
            </a:blip>
            <a:stretch>
              <a:fillRect/>
            </a:stretch>
          </p:blipFill>
          <p:spPr>
            <a:xfrm>
              <a:off x="5609" y="1642"/>
              <a:ext cx="1265" cy="112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000" fill="hold">
                                          <p:stCondLst>
                                            <p:cond delay="0"/>
                                          </p:stCondLst>
                                        </p:cTn>
                                        <p:tgtEl>
                                          <p:spTgt spid="10"/>
                                        </p:tgtEl>
                                        <p:attrNameLst>
                                          <p:attrName>style.visibility</p:attrName>
                                        </p:attrNameLst>
                                      </p:cBhvr>
                                      <p:to>
                                        <p:strVal val="visible"/>
                                      </p:to>
                                    </p:set>
                                    <p:animEffect transition="in" filter="blinds(horizontal)">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6085" y="459105"/>
            <a:ext cx="11340000" cy="5940000"/>
          </a:xfrm>
          <a:prstGeom prst="roundRect">
            <a:avLst>
              <a:gd name="adj" fmla="val 2967"/>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1645285" y="780555"/>
            <a:ext cx="4072890" cy="681990"/>
          </a:xfrm>
          <a:prstGeom prst="rect">
            <a:avLst/>
          </a:prstGeom>
          <a:noFill/>
          <a:effectLst/>
        </p:spPr>
        <p:txBody>
          <a:bodyPr wrap="square" rtlCol="0" anchor="ctr" anchorCtr="0">
            <a:spAutoFit/>
          </a:bodyPr>
          <a:p>
            <a:pPr>
              <a:lnSpc>
                <a:spcPct val="120000"/>
              </a:lnSpc>
            </a:pPr>
            <a:r>
              <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一、什么是品德</a:t>
            </a:r>
            <a:endPar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784169" y="74888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custDataLst>
              <p:tags r:id="rId2"/>
            </p:custDataLst>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矩形: 圆角 3"/>
          <p:cNvSpPr/>
          <p:nvPr>
            <p:custDataLst>
              <p:tags r:id="rId3"/>
            </p:custDataLst>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custDataLst>
                <p:tags r:id="rId4"/>
              </p:custDataLst>
            </p:nvPr>
          </p:nvSpPr>
          <p:spPr>
            <a:xfrm rot="1217121">
              <a:off x="1111826" y="1942030"/>
              <a:ext cx="3193464" cy="3193464"/>
            </a:xfrm>
            <a:prstGeom prst="roundRect">
              <a:avLst>
                <a:gd name="adj" fmla="val 24032"/>
              </a:avLst>
            </a:prstGeom>
            <a:solidFill>
              <a:schemeClr val="lt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pic>
          <p:nvPicPr>
            <p:cNvPr id="19" name="图片 18"/>
            <p:cNvPicPr>
              <a:picLocks noChangeAspect="1"/>
            </p:cNvPicPr>
            <p:nvPr/>
          </p:nvPicPr>
          <p:blipFill>
            <a:blip r:embed="rId5">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
        <p:nvSpPr>
          <p:cNvPr id="20" name="文本框 19"/>
          <p:cNvSpPr txBox="1"/>
          <p:nvPr>
            <p:custDataLst>
              <p:tags r:id="rId6"/>
            </p:custDataLst>
          </p:nvPr>
        </p:nvSpPr>
        <p:spPr>
          <a:xfrm>
            <a:off x="5915660" y="2985770"/>
            <a:ext cx="5238115" cy="2491740"/>
          </a:xfrm>
          <a:prstGeom prst="rect">
            <a:avLst/>
          </a:prstGeom>
          <a:noFill/>
        </p:spPr>
        <p:txBody>
          <a:bodyPr wrap="square" rtlCol="0">
            <a:spAutoFit/>
          </a:bodyPr>
          <a:p>
            <a:pPr indent="508000" algn="just" fontAlgn="auto">
              <a:lnSpc>
                <a:spcPct val="130000"/>
              </a:lnSpc>
              <a:extLst>
                <a:ext uri="{35155182-B16C-46BC-9424-99874614C6A1}">
                  <wpsdc:indentchars xmlns:wpsdc="http://www.wps.cn/officeDocument/2017/drawingmlCustomData" val="200" checksum="282533468"/>
                </a:ext>
              </a:extLst>
            </a:pPr>
            <a:r>
              <a:rPr lang="zh-CN" altLang="en-US" sz="2000" b="1" dirty="0">
                <a:solidFill>
                  <a:srgbClr val="C00000"/>
                </a:solidFill>
                <a:latin typeface="微软雅黑" panose="020B0503020204020204" charset="-122"/>
                <a:ea typeface="微软雅黑" panose="020B0503020204020204" charset="-122"/>
                <a:sym typeface="+mn-ea"/>
              </a:rPr>
              <a:t>品德</a:t>
            </a:r>
            <a:r>
              <a:rPr lang="zh-CN" altLang="en-US" sz="2000" dirty="0">
                <a:latin typeface="微软雅黑" panose="020B0503020204020204" charset="-122"/>
                <a:ea typeface="微软雅黑" panose="020B0503020204020204" charset="-122"/>
                <a:sym typeface="+mn-ea"/>
              </a:rPr>
              <a:t>是道德品质的简称</a:t>
            </a:r>
            <a:r>
              <a:rPr lang="zh-CN" altLang="en-US" sz="2000" dirty="0" smtClean="0">
                <a:latin typeface="微软雅黑" panose="020B0503020204020204" charset="-122"/>
                <a:ea typeface="微软雅黑" panose="020B0503020204020204" charset="-122"/>
                <a:sym typeface="+mn-ea"/>
              </a:rPr>
              <a:t>，它是社会道德在个体身上的体现，是</a:t>
            </a:r>
            <a:r>
              <a:rPr lang="zh-CN" altLang="en-US" sz="2000" dirty="0">
                <a:latin typeface="微软雅黑" panose="020B0503020204020204" charset="-122"/>
                <a:ea typeface="微软雅黑" panose="020B0503020204020204" charset="-122"/>
                <a:sym typeface="+mn-ea"/>
              </a:rPr>
              <a:t>个人依</a:t>
            </a:r>
            <a:r>
              <a:rPr lang="zh-CN" altLang="en-US" sz="2000" dirty="0" smtClean="0">
                <a:latin typeface="微软雅黑" panose="020B0503020204020204" charset="-122"/>
                <a:ea typeface="微软雅黑" panose="020B0503020204020204" charset="-122"/>
                <a:sym typeface="+mn-ea"/>
              </a:rPr>
              <a:t>据社会道德规范和行为准则采取行</a:t>
            </a:r>
            <a:r>
              <a:rPr lang="zh-CN" altLang="en-US" sz="2000" dirty="0">
                <a:latin typeface="微软雅黑" panose="020B0503020204020204" charset="-122"/>
                <a:ea typeface="微软雅黑" panose="020B0503020204020204" charset="-122"/>
                <a:sym typeface="+mn-ea"/>
              </a:rPr>
              <a:t>动</a:t>
            </a:r>
            <a:r>
              <a:rPr lang="zh-CN" altLang="en-US" sz="2000" dirty="0" smtClean="0">
                <a:latin typeface="微软雅黑" panose="020B0503020204020204" charset="-122"/>
                <a:ea typeface="微软雅黑" panose="020B0503020204020204" charset="-122"/>
                <a:sym typeface="+mn-ea"/>
              </a:rPr>
              <a:t>时表</a:t>
            </a:r>
            <a:r>
              <a:rPr lang="zh-CN" altLang="en-US" sz="2000" dirty="0">
                <a:latin typeface="微软雅黑" panose="020B0503020204020204" charset="-122"/>
                <a:ea typeface="微软雅黑" panose="020B0503020204020204" charset="-122"/>
                <a:sym typeface="+mn-ea"/>
              </a:rPr>
              <a:t>现出来的稳定的心理特征或倾向</a:t>
            </a:r>
            <a:r>
              <a:rPr lang="zh-CN" altLang="en-US" sz="2000" dirty="0" smtClean="0">
                <a:latin typeface="微软雅黑" panose="020B0503020204020204" charset="-122"/>
                <a:ea typeface="微软雅黑" panose="020B0503020204020204" charset="-122"/>
                <a:sym typeface="+mn-ea"/>
              </a:rPr>
              <a:t>。</a:t>
            </a:r>
            <a:endParaRPr lang="en-US" altLang="zh-CN" sz="2000" dirty="0" smtClean="0">
              <a:latin typeface="微软雅黑" panose="020B0503020204020204" charset="-122"/>
              <a:ea typeface="微软雅黑" panose="020B0503020204020204" charset="-122"/>
            </a:endParaRPr>
          </a:p>
          <a:p>
            <a:pPr indent="508000" algn="just" fontAlgn="auto">
              <a:lnSpc>
                <a:spcPct val="130000"/>
              </a:lnSpc>
              <a:extLst>
                <a:ext uri="{35155182-B16C-46BC-9424-99874614C6A1}">
                  <wpsdc:indentchars xmlns:wpsdc="http://www.wps.cn/officeDocument/2017/drawingmlCustomData" val="200" checksum="282533468"/>
                </a:ext>
              </a:extLst>
            </a:pPr>
            <a:r>
              <a:rPr lang="zh-CN" altLang="en-US" sz="2000" dirty="0" smtClean="0">
                <a:latin typeface="微软雅黑" panose="020B0503020204020204" charset="-122"/>
                <a:ea typeface="微软雅黑" panose="020B0503020204020204" charset="-122"/>
                <a:sym typeface="+mn-ea"/>
              </a:rPr>
              <a:t>品德是个性中具有道德评价意义的核心部分。</a:t>
            </a:r>
            <a:endParaRPr lang="zh-CN" altLang="en-US" sz="2000" dirty="0">
              <a:solidFill>
                <a:schemeClr val="dk1"/>
              </a:solidFill>
              <a:latin typeface="微软雅黑" panose="020B0503020204020204" charset="-122"/>
              <a:ea typeface="微软雅黑" panose="020B0503020204020204" charset="-122"/>
              <a:cs typeface="黑体" panose="02010609060101010101" charset="-122"/>
            </a:endParaRPr>
          </a:p>
        </p:txBody>
      </p:sp>
      <p:pic>
        <p:nvPicPr>
          <p:cNvPr id="21" name="图形 12"/>
          <p:cNvPicPr>
            <a:picLocks noChangeAspect="1"/>
          </p:cNvPicPr>
          <p:nvPr/>
        </p:nvPicPr>
        <p:blipFill>
          <a:blip r:embed="rId7"/>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8"/>
          <a:stretch>
            <a:fillRect/>
          </a:stretch>
        </p:blipFill>
        <p:spPr>
          <a:xfrm>
            <a:off x="10859302" y="1880232"/>
            <a:ext cx="501660" cy="501660"/>
          </a:xfrm>
          <a:prstGeom prst="rect">
            <a:avLst/>
          </a:prstGeom>
          <a:effectLst>
            <a:outerShdw blurRad="12700" dist="12700" dir="2700000" algn="tl" rotWithShape="0">
              <a:prstClr val="black">
                <a:alpha val="40000"/>
              </a:prstClr>
            </a:outerShdw>
          </a:effectLst>
        </p:spPr>
      </p:pic>
      <p:sp>
        <p:nvSpPr>
          <p:cNvPr id="3" name="文本框 2"/>
          <p:cNvSpPr txBox="1"/>
          <p:nvPr/>
        </p:nvSpPr>
        <p:spPr>
          <a:xfrm>
            <a:off x="5915660" y="2134870"/>
            <a:ext cx="3541395" cy="521970"/>
          </a:xfrm>
          <a:prstGeom prst="rect">
            <a:avLst/>
          </a:prstGeom>
          <a:noFill/>
        </p:spPr>
        <p:txBody>
          <a:bodyPr wrap="square" rtlCol="0" anchor="t">
            <a:spAutoFit/>
          </a:bodyPr>
          <a:p>
            <a:r>
              <a:rPr lang="zh-CN" altLang="en-US" sz="2800"/>
              <a:t>（一）什么是品德</a:t>
            </a:r>
            <a:endParaRPr lang="zh-CN" altLang="en-US" sz="28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 y="-41591"/>
            <a:ext cx="12192001" cy="6899591"/>
          </a:xfrm>
          <a:prstGeom prst="rect">
            <a:avLst/>
          </a:prstGeom>
        </p:spPr>
      </p:pic>
      <p:sp>
        <p:nvSpPr>
          <p:cNvPr id="61" name="矩形 60"/>
          <p:cNvSpPr/>
          <p:nvPr>
            <p:custDataLst>
              <p:tags r:id="rId3"/>
            </p:custDataLst>
          </p:nvPr>
        </p:nvSpPr>
        <p:spPr>
          <a:xfrm>
            <a:off x="1155700" y="845820"/>
            <a:ext cx="9736455" cy="5067935"/>
          </a:xfrm>
          <a:prstGeom prst="rect">
            <a:avLst/>
          </a:prstGeom>
          <a:solidFill>
            <a:srgbClr val="4E79DA">
              <a:lumMod val="20000"/>
              <a:lumOff val="80000"/>
            </a:srgbClr>
          </a:solidFill>
          <a:ln w="50800">
            <a:solidFill>
              <a:srgbClr val="728DD9"/>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4"/>
            </p:custDataLst>
          </p:nvPr>
        </p:nvSpPr>
        <p:spPr>
          <a:xfrm>
            <a:off x="1318895" y="1028065"/>
            <a:ext cx="9736455" cy="5067935"/>
          </a:xfrm>
          <a:prstGeom prst="rect">
            <a:avLst/>
          </a:prstGeom>
          <a:solidFill>
            <a:srgbClr val="FFFFFF"/>
          </a:solidFill>
          <a:ln w="50800">
            <a:solidFill>
              <a:srgbClr val="728DD9"/>
            </a:solidFill>
          </a:ln>
          <a:effectLst>
            <a:outerShdw blurRad="50800" dist="38100" dir="2700000" algn="tl" rotWithShape="0">
              <a:prstClr val="black">
                <a:alpha val="40000"/>
              </a:prstClr>
            </a:outerShdw>
          </a:effectLst>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2534920"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2534920"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8" name="直接连接符 7"/>
          <p:cNvCxnSpPr/>
          <p:nvPr>
            <p:custDataLst>
              <p:tags r:id="rId7"/>
            </p:custDataLst>
          </p:nvPr>
        </p:nvCxnSpPr>
        <p:spPr>
          <a:xfrm>
            <a:off x="273050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9" name="直接连接符 8"/>
          <p:cNvCxnSpPr/>
          <p:nvPr>
            <p:custDataLst>
              <p:tags r:id="rId8"/>
            </p:custDataLst>
          </p:nvPr>
        </p:nvCxnSpPr>
        <p:spPr>
          <a:xfrm>
            <a:off x="316357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12" name="直接连接符 11"/>
          <p:cNvCxnSpPr/>
          <p:nvPr>
            <p:custDataLst>
              <p:tags r:id="rId9"/>
            </p:custDataLst>
          </p:nvPr>
        </p:nvCxnSpPr>
        <p:spPr>
          <a:xfrm>
            <a:off x="32378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18" name="任意多边形: 形状 17"/>
          <p:cNvSpPr/>
          <p:nvPr>
            <p:custDataLst>
              <p:tags r:id="rId10"/>
            </p:custDataLst>
          </p:nvPr>
        </p:nvSpPr>
        <p:spPr>
          <a:xfrm>
            <a:off x="273050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1" name="任意多边形: 形状 20"/>
          <p:cNvSpPr/>
          <p:nvPr>
            <p:custDataLst>
              <p:tags r:id="rId11"/>
            </p:custDataLst>
          </p:nvPr>
        </p:nvSpPr>
        <p:spPr>
          <a:xfrm>
            <a:off x="280543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33" name="直接连接符 32"/>
          <p:cNvCxnSpPr/>
          <p:nvPr>
            <p:custDataLst>
              <p:tags r:id="rId12"/>
            </p:custDataLst>
          </p:nvPr>
        </p:nvCxnSpPr>
        <p:spPr>
          <a:xfrm flipV="1">
            <a:off x="297053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44" name="矩形 43"/>
          <p:cNvSpPr/>
          <p:nvPr>
            <p:custDataLst>
              <p:tags r:id="rId13"/>
            </p:custDataLst>
          </p:nvPr>
        </p:nvSpPr>
        <p:spPr>
          <a:xfrm>
            <a:off x="8795385"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5" name="矩形 44"/>
          <p:cNvSpPr/>
          <p:nvPr>
            <p:custDataLst>
              <p:tags r:id="rId14"/>
            </p:custDataLst>
          </p:nvPr>
        </p:nvSpPr>
        <p:spPr>
          <a:xfrm>
            <a:off x="8795385"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6" name="直接连接符 45"/>
          <p:cNvCxnSpPr/>
          <p:nvPr>
            <p:custDataLst>
              <p:tags r:id="rId15"/>
            </p:custDataLst>
          </p:nvPr>
        </p:nvCxnSpPr>
        <p:spPr>
          <a:xfrm>
            <a:off x="89909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7" name="直接连接符 46"/>
          <p:cNvCxnSpPr/>
          <p:nvPr>
            <p:custDataLst>
              <p:tags r:id="rId16"/>
            </p:custDataLst>
          </p:nvPr>
        </p:nvCxnSpPr>
        <p:spPr>
          <a:xfrm>
            <a:off x="942403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8" name="直接连接符 47"/>
          <p:cNvCxnSpPr/>
          <p:nvPr>
            <p:custDataLst>
              <p:tags r:id="rId17"/>
            </p:custDataLst>
          </p:nvPr>
        </p:nvCxnSpPr>
        <p:spPr>
          <a:xfrm>
            <a:off x="949833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49" name="任意多边形: 形状 48"/>
          <p:cNvSpPr/>
          <p:nvPr>
            <p:custDataLst>
              <p:tags r:id="rId18"/>
            </p:custDataLst>
          </p:nvPr>
        </p:nvSpPr>
        <p:spPr>
          <a:xfrm>
            <a:off x="899096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任意多边形: 形状 49"/>
          <p:cNvSpPr/>
          <p:nvPr>
            <p:custDataLst>
              <p:tags r:id="rId19"/>
            </p:custDataLst>
          </p:nvPr>
        </p:nvSpPr>
        <p:spPr>
          <a:xfrm>
            <a:off x="906589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3" name="直接连接符 42"/>
          <p:cNvCxnSpPr/>
          <p:nvPr>
            <p:custDataLst>
              <p:tags r:id="rId20"/>
            </p:custDataLst>
          </p:nvPr>
        </p:nvCxnSpPr>
        <p:spPr>
          <a:xfrm flipV="1">
            <a:off x="925322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63" name="íṣľíḍê"/>
          <p:cNvSpPr/>
          <p:nvPr>
            <p:custDataLst>
              <p:tags r:id="rId21"/>
            </p:custDataLst>
          </p:nvPr>
        </p:nvSpPr>
        <p:spPr bwMode="auto">
          <a:xfrm rot="10142625">
            <a:off x="10898466" y="2000510"/>
            <a:ext cx="641506" cy="463142"/>
          </a:xfrm>
          <a:custGeom>
            <a:avLst/>
            <a:gdLst>
              <a:gd name="T0" fmla="*/ 2 w 112"/>
              <a:gd name="T1" fmla="*/ 49 h 81"/>
              <a:gd name="T2" fmla="*/ 112 w 112"/>
              <a:gd name="T3" fmla="*/ 15 h 81"/>
              <a:gd name="T4" fmla="*/ 41 w 112"/>
              <a:gd name="T5" fmla="*/ 78 h 81"/>
              <a:gd name="T6" fmla="*/ 2 w 112"/>
              <a:gd name="T7" fmla="*/ 49 h 81"/>
            </a:gdLst>
            <a:ahLst/>
            <a:cxnLst>
              <a:cxn ang="0">
                <a:pos x="T0" y="T1"/>
              </a:cxn>
              <a:cxn ang="0">
                <a:pos x="T2" y="T3"/>
              </a:cxn>
              <a:cxn ang="0">
                <a:pos x="T4" y="T5"/>
              </a:cxn>
              <a:cxn ang="0">
                <a:pos x="T6" y="T7"/>
              </a:cxn>
            </a:cxnLst>
            <a:rect l="0" t="0" r="r" b="b"/>
            <a:pathLst>
              <a:path w="112" h="81">
                <a:moveTo>
                  <a:pt x="2" y="49"/>
                </a:moveTo>
                <a:cubicBezTo>
                  <a:pt x="4" y="6"/>
                  <a:pt x="85" y="0"/>
                  <a:pt x="112" y="15"/>
                </a:cubicBezTo>
                <a:cubicBezTo>
                  <a:pt x="101" y="43"/>
                  <a:pt x="75" y="72"/>
                  <a:pt x="41" y="78"/>
                </a:cubicBezTo>
                <a:cubicBezTo>
                  <a:pt x="21" y="81"/>
                  <a:pt x="0" y="75"/>
                  <a:pt x="2" y="49"/>
                </a:cubicBezTo>
                <a:close/>
              </a:path>
            </a:pathLst>
          </a:custGeom>
          <a:solidFill>
            <a:srgbClr val="3EBCCA">
              <a:alpha val="67000"/>
            </a:srgbClr>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22"/>
            </p:custDataLst>
          </p:nvPr>
        </p:nvSpPr>
        <p:spPr>
          <a:xfrm>
            <a:off x="2059305" y="1329690"/>
            <a:ext cx="4989195" cy="614680"/>
          </a:xfrm>
          <a:prstGeom prst="rect">
            <a:avLst/>
          </a:prstGeom>
          <a:noFill/>
        </p:spPr>
        <p:txBody>
          <a:bodyPr wrap="square" rtlCol="0" anchor="t" anchorCtr="0">
            <a:normAutofit/>
          </a:bodyPr>
          <a:lstStyle/>
          <a:p>
            <a:pPr fontAlgn="auto">
              <a:lnSpc>
                <a:spcPct val="110000"/>
              </a:lnSpc>
            </a:pPr>
            <a:r>
              <a:rPr lang="zh-CN" altLang="en-US" sz="2800" b="1" spc="300" dirty="0">
                <a:solidFill>
                  <a:schemeClr val="accent1">
                    <a:lumMod val="25000"/>
                  </a:schemeClr>
                </a:solidFill>
                <a:uFillTx/>
                <a:latin typeface="Arial" panose="020B0604020202020204" pitchFamily="34" charset="0"/>
                <a:ea typeface="汉仪旗黑-55简" panose="00020600040101010101" charset="-122"/>
                <a:sym typeface="Arial" panose="020B0604020202020204" pitchFamily="34" charset="0"/>
              </a:rPr>
              <a:t>（二）品德与道德的关系</a:t>
            </a:r>
            <a:endParaRPr lang="zh-CN" altLang="en-US" sz="2800" b="1" spc="300" dirty="0">
              <a:solidFill>
                <a:schemeClr val="accent1">
                  <a:lumMod val="25000"/>
                </a:schemeClr>
              </a:solidFill>
              <a:uFillTx/>
              <a:latin typeface="Arial" panose="020B0604020202020204" pitchFamily="34" charset="0"/>
              <a:ea typeface="汉仪旗黑-55简" panose="00020600040101010101" charset="-122"/>
              <a:sym typeface="Arial" panose="020B0604020202020204" pitchFamily="34" charset="0"/>
            </a:endParaRPr>
          </a:p>
        </p:txBody>
      </p:sp>
      <p:sp>
        <p:nvSpPr>
          <p:cNvPr id="36" name="矩形 35"/>
          <p:cNvSpPr/>
          <p:nvPr>
            <p:custDataLst>
              <p:tags r:id="rId23"/>
            </p:custDataLst>
          </p:nvPr>
        </p:nvSpPr>
        <p:spPr>
          <a:xfrm>
            <a:off x="2150745" y="2952115"/>
            <a:ext cx="3575685" cy="2456180"/>
          </a:xfrm>
          <a:prstGeom prst="rect">
            <a:avLst/>
          </a:prstGeom>
        </p:spPr>
        <p:txBody>
          <a:bodyPr lIns="91440" tIns="45720" rIns="91440" bIns="45720" anchor="t" anchorCtr="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285750" algn="l" fontAlgn="ctr">
              <a:lnSpc>
                <a:spcPct val="120000"/>
              </a:lnSpc>
              <a:spcBef>
                <a:spcPts val="1000"/>
              </a:spcBef>
              <a:spcAft>
                <a:spcPts val="600"/>
              </a:spcAft>
              <a:buSzPct val="100000"/>
              <a:buFont typeface="Wingdings" panose="05000000000000000000" charset="0"/>
              <a:buNone/>
            </a:pPr>
            <a:r>
              <a:rPr lang="en-US" altLang="zh-CN" sz="2000" dirty="0" smtClean="0">
                <a:latin typeface="宋体" panose="02010600030101010101" pitchFamily="2" charset="-122"/>
                <a:sym typeface="+mn-ea"/>
              </a:rPr>
              <a:t>1</a:t>
            </a:r>
            <a:r>
              <a:rPr lang="zh-CN" altLang="en-US" sz="2000" dirty="0" smtClean="0">
                <a:latin typeface="宋体" panose="02010600030101010101" pitchFamily="2" charset="-122"/>
                <a:sym typeface="+mn-ea"/>
              </a:rPr>
              <a:t>．联系</a:t>
            </a:r>
            <a:endParaRPr lang="zh-CN" altLang="en-US" sz="2000" b="1" spc="150">
              <a:solidFill>
                <a:srgbClr val="000000">
                  <a:lumMod val="85000"/>
                  <a:lumOff val="15000"/>
                </a:srgbClr>
              </a:solidFill>
              <a:ea typeface="汉仪旗黑-55简" panose="00020600040101010101" charset="-122"/>
            </a:endParaRPr>
          </a:p>
          <a:p>
            <a:pPr marL="0" lvl="0" indent="0" algn="l">
              <a:lnSpc>
                <a:spcPct val="120000"/>
              </a:lnSpc>
              <a:spcAft>
                <a:spcPts val="600"/>
              </a:spcAft>
              <a:buNone/>
            </a:pPr>
            <a:r>
              <a:rPr lang="zh-CN" altLang="en-US" sz="1400" dirty="0" smtClean="0">
                <a:latin typeface="宋体" panose="02010600030101010101" pitchFamily="2" charset="-122"/>
                <a:sym typeface="+mn-ea"/>
              </a:rPr>
              <a:t>品德的内容来源于社会道德，没有社会道德规范就难以评价个体的品德，而个体的品德一旦形成就会反过来对社会道德舆论、道德风尚产生重要的影响；品德与道德都受社会发展规律的制约。</a:t>
            </a:r>
            <a:endParaRPr lang="zh-CN" altLang="en-US" sz="1400" spc="150">
              <a:solidFill>
                <a:srgbClr val="000000">
                  <a:lumMod val="85000"/>
                  <a:lumOff val="15000"/>
                </a:srgbClr>
              </a:solidFill>
              <a:ea typeface="汉仪旗黑-55简" panose="00020600040101010101" charset="-122"/>
            </a:endParaRPr>
          </a:p>
        </p:txBody>
      </p:sp>
      <p:sp>
        <p:nvSpPr>
          <p:cNvPr id="37" name="矩形 36"/>
          <p:cNvSpPr/>
          <p:nvPr>
            <p:custDataLst>
              <p:tags r:id="rId24"/>
            </p:custDataLst>
          </p:nvPr>
        </p:nvSpPr>
        <p:spPr>
          <a:xfrm>
            <a:off x="6445885" y="2952115"/>
            <a:ext cx="3778885" cy="2456180"/>
          </a:xfrm>
          <a:prstGeom prst="rect">
            <a:avLst/>
          </a:prstGeom>
        </p:spPr>
        <p:txBody>
          <a:bodyPr lIns="91440" tIns="45720" rIns="91440" bIns="45720" anchor="t" anchorCtr="0">
            <a:normAutofit lnSpcReduction="10000"/>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285750" algn="l" fontAlgn="ctr">
              <a:lnSpc>
                <a:spcPct val="120000"/>
              </a:lnSpc>
              <a:spcBef>
                <a:spcPts val="1000"/>
              </a:spcBef>
              <a:spcAft>
                <a:spcPts val="600"/>
              </a:spcAft>
              <a:buSzPct val="100000"/>
              <a:buFont typeface="Wingdings" panose="05000000000000000000" charset="0"/>
              <a:buNone/>
            </a:pPr>
            <a:r>
              <a:rPr lang="en-US" altLang="zh-CN" sz="2000" dirty="0" smtClean="0">
                <a:latin typeface="宋体" panose="02010600030101010101" pitchFamily="2" charset="-122"/>
                <a:sym typeface="+mn-ea"/>
              </a:rPr>
              <a:t>2</a:t>
            </a:r>
            <a:r>
              <a:rPr lang="zh-CN" altLang="en-US" sz="2000" dirty="0" smtClean="0">
                <a:latin typeface="宋体" panose="02010600030101010101" pitchFamily="2" charset="-122"/>
                <a:sym typeface="+mn-ea"/>
              </a:rPr>
              <a:t>．区别</a:t>
            </a:r>
            <a:endParaRPr lang="zh-CN" altLang="en-US" sz="2000" b="1" spc="150">
              <a:solidFill>
                <a:srgbClr val="000000">
                  <a:lumMod val="85000"/>
                  <a:lumOff val="15000"/>
                </a:srgbClr>
              </a:solidFill>
              <a:ea typeface="汉仪旗黑-55简" panose="00020600040101010101" charset="-122"/>
            </a:endParaRPr>
          </a:p>
          <a:p>
            <a:pPr marL="0" lvl="0" algn="l">
              <a:lnSpc>
                <a:spcPct val="120000"/>
              </a:lnSpc>
              <a:spcAft>
                <a:spcPts val="600"/>
              </a:spcAft>
              <a:buFont typeface="Wingdings" panose="05000000000000000000" pitchFamily="2" charset="2"/>
              <a:buChar char="Ø"/>
            </a:pPr>
            <a:r>
              <a:rPr lang="zh-CN" altLang="en-US" sz="1400" dirty="0" smtClean="0">
                <a:solidFill>
                  <a:srgbClr val="CC00FF"/>
                </a:solidFill>
                <a:latin typeface="宋体" panose="02010600030101010101" pitchFamily="2" charset="-122"/>
                <a:sym typeface="+mn-ea"/>
              </a:rPr>
              <a:t>制约因素不同</a:t>
            </a:r>
            <a:r>
              <a:rPr lang="zh-CN" altLang="en-US" sz="1400" dirty="0" smtClean="0">
                <a:latin typeface="宋体" panose="02010600030101010101" pitchFamily="2" charset="-122"/>
                <a:sym typeface="+mn-ea"/>
              </a:rPr>
              <a:t>：道德是一种社会现象，其产生、发展、变化服从于整个社会的发展规律；品德是一种个体现象，它的发生发展除了受社会生活条件制约同时也服从于人的心理发展规律。</a:t>
            </a:r>
            <a:endParaRPr lang="zh-CN" altLang="en-US" sz="1400" dirty="0" smtClean="0">
              <a:latin typeface="宋体" panose="02010600030101010101" pitchFamily="2" charset="-122"/>
            </a:endParaRPr>
          </a:p>
          <a:p>
            <a:pPr marL="0" lvl="0" algn="l">
              <a:lnSpc>
                <a:spcPct val="120000"/>
              </a:lnSpc>
              <a:spcAft>
                <a:spcPts val="600"/>
              </a:spcAft>
              <a:buFont typeface="Wingdings" panose="05000000000000000000" pitchFamily="2" charset="2"/>
              <a:buChar char="Ø"/>
            </a:pPr>
            <a:r>
              <a:rPr lang="zh-CN" altLang="en-US" sz="1400" dirty="0" smtClean="0">
                <a:solidFill>
                  <a:srgbClr val="CC00FF"/>
                </a:solidFill>
                <a:latin typeface="宋体" panose="02010600030101010101" pitchFamily="2" charset="-122"/>
                <a:sym typeface="+mn-ea"/>
              </a:rPr>
              <a:t>所属研究领域不同</a:t>
            </a:r>
            <a:r>
              <a:rPr lang="zh-CN" altLang="en-US" sz="1400" dirty="0" smtClean="0">
                <a:latin typeface="宋体" panose="02010600030101010101" pitchFamily="2" charset="-122"/>
                <a:sym typeface="+mn-ea"/>
              </a:rPr>
              <a:t>：道德是伦理学、社会学研究的对象；品德则是心理学、教育学研究的对象。</a:t>
            </a:r>
            <a:endParaRPr lang="zh-CN" altLang="en-US" sz="1400" spc="150">
              <a:solidFill>
                <a:srgbClr val="000000">
                  <a:lumMod val="85000"/>
                  <a:lumOff val="15000"/>
                </a:srgbClr>
              </a:solidFill>
              <a:ea typeface="汉仪旗黑-55简" panose="00020600040101010101" charset="-122"/>
            </a:endParaRPr>
          </a:p>
        </p:txBody>
      </p:sp>
      <p:sp>
        <p:nvSpPr>
          <p:cNvPr id="40" name="任意多边形: 形状 39"/>
          <p:cNvSpPr>
            <a:spLocks noChangeAspect="1"/>
          </p:cNvSpPr>
          <p:nvPr>
            <p:custDataLst>
              <p:tags r:id="rId25"/>
            </p:custDataLst>
          </p:nvPr>
        </p:nvSpPr>
        <p:spPr>
          <a:xfrm rot="10800000">
            <a:off x="6983095" y="132969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1" name="任意多边形: 形状 50"/>
          <p:cNvSpPr>
            <a:spLocks noChangeAspect="1"/>
          </p:cNvSpPr>
          <p:nvPr>
            <p:custDataLst>
              <p:tags r:id="rId26"/>
            </p:custDataLst>
          </p:nvPr>
        </p:nvSpPr>
        <p:spPr>
          <a:xfrm rot="10800000">
            <a:off x="6718300" y="132969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2" name="îś1ïḍè"/>
          <p:cNvSpPr/>
          <p:nvPr>
            <p:custDataLst>
              <p:tags r:id="rId27"/>
            </p:custDataLst>
          </p:nvPr>
        </p:nvSpPr>
        <p:spPr bwMode="auto">
          <a:xfrm rot="20868415">
            <a:off x="1227891" y="4464368"/>
            <a:ext cx="528637" cy="581025"/>
          </a:xfrm>
          <a:custGeom>
            <a:avLst/>
            <a:gdLst>
              <a:gd name="T0" fmla="*/ 44 w 59"/>
              <a:gd name="T1" fmla="*/ 58 h 65"/>
              <a:gd name="T2" fmla="*/ 5 w 59"/>
              <a:gd name="T3" fmla="*/ 0 h 65"/>
              <a:gd name="T4" fmla="*/ 54 w 59"/>
              <a:gd name="T5" fmla="*/ 30 h 65"/>
              <a:gd name="T6" fmla="*/ 44 w 59"/>
              <a:gd name="T7" fmla="*/ 58 h 65"/>
            </a:gdLst>
            <a:ahLst/>
            <a:cxnLst>
              <a:cxn ang="0">
                <a:pos x="T0" y="T1"/>
              </a:cxn>
              <a:cxn ang="0">
                <a:pos x="T2" y="T3"/>
              </a:cxn>
              <a:cxn ang="0">
                <a:pos x="T4" y="T5"/>
              </a:cxn>
              <a:cxn ang="0">
                <a:pos x="T6" y="T7"/>
              </a:cxn>
            </a:cxnLst>
            <a:rect l="0" t="0" r="r" b="b"/>
            <a:pathLst>
              <a:path w="59" h="65">
                <a:moveTo>
                  <a:pt x="44" y="58"/>
                </a:moveTo>
                <a:cubicBezTo>
                  <a:pt x="19" y="65"/>
                  <a:pt x="0" y="19"/>
                  <a:pt x="5" y="0"/>
                </a:cubicBezTo>
                <a:cubicBezTo>
                  <a:pt x="22" y="2"/>
                  <a:pt x="44" y="11"/>
                  <a:pt x="54" y="30"/>
                </a:cubicBezTo>
                <a:cubicBezTo>
                  <a:pt x="59" y="41"/>
                  <a:pt x="59" y="54"/>
                  <a:pt x="44" y="58"/>
                </a:cubicBezTo>
                <a:close/>
              </a:path>
            </a:pathLst>
          </a:custGeom>
          <a:solidFill>
            <a:srgbClr val="9ED2EF"/>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 name="文本框 1"/>
          <p:cNvSpPr txBox="1"/>
          <p:nvPr/>
        </p:nvSpPr>
        <p:spPr>
          <a:xfrm>
            <a:off x="2059305" y="2056130"/>
            <a:ext cx="8239125" cy="645160"/>
          </a:xfrm>
          <a:prstGeom prst="rect">
            <a:avLst/>
          </a:prstGeom>
          <a:noFill/>
        </p:spPr>
        <p:txBody>
          <a:bodyPr wrap="square" rtlCol="0" anchor="t">
            <a:spAutoFit/>
          </a:bodyPr>
          <a:p>
            <a:pPr algn="just"/>
            <a:r>
              <a:rPr lang="zh-CN" altLang="en-US" b="1" dirty="0" smtClean="0">
                <a:latin typeface="宋体" panose="02010600030101010101" pitchFamily="2" charset="-122"/>
                <a:sym typeface="+mn-ea"/>
              </a:rPr>
              <a:t>道德是指一定社会为了维持其稳定、保护共同利益、协调人际关系而约定俗成的行为规范和行为准则的总和。</a:t>
            </a:r>
            <a:endParaRPr lang="zh-CN" altLang="en-US"/>
          </a:p>
        </p:txBody>
      </p:sp>
    </p:spTree>
    <p:custDataLst>
      <p:tags r:id="rId2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486535" y="699910"/>
            <a:ext cx="4072890" cy="681990"/>
          </a:xfrm>
          <a:prstGeom prst="rect">
            <a:avLst/>
          </a:prstGeom>
          <a:noFill/>
          <a:effectLst/>
        </p:spPr>
        <p:txBody>
          <a:bodyPr wrap="square" rtlCol="0" anchor="ctr" anchorCtr="0">
            <a:spAutoFit/>
          </a:bodyPr>
          <a:p>
            <a:pPr>
              <a:lnSpc>
                <a:spcPct val="120000"/>
              </a:lnSpc>
            </a:pPr>
            <a:r>
              <a:rPr lang="zh-CN" altLang="en-US" sz="3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rPr>
              <a:t>二、品德的心理结构</a:t>
            </a:r>
            <a:endParaRPr lang="zh-CN" altLang="en-US" sz="3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625419" y="668244"/>
            <a:ext cx="861262" cy="745322"/>
          </a:xfrm>
          <a:prstGeom prst="rect">
            <a:avLst/>
          </a:prstGeom>
          <a:effectLst>
            <a:outerShdw blurRad="25400" dist="25400" dir="8100000" algn="tr" rotWithShape="0">
              <a:prstClr val="black">
                <a:alpha val="40000"/>
              </a:prstClr>
            </a:outerShdw>
          </a:effectLst>
        </p:spPr>
      </p:pic>
      <p:sp>
        <p:nvSpPr>
          <p:cNvPr id="2" name="圆角矩形 1"/>
          <p:cNvSpPr/>
          <p:nvPr/>
        </p:nvSpPr>
        <p:spPr>
          <a:xfrm>
            <a:off x="426085" y="459105"/>
            <a:ext cx="11340000" cy="5940000"/>
          </a:xfrm>
          <a:prstGeom prst="roundRect">
            <a:avLst>
              <a:gd name="adj" fmla="val 2967"/>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5" name="图示 4"/>
          <p:cNvGraphicFramePr/>
          <p:nvPr/>
        </p:nvGraphicFramePr>
        <p:xfrm>
          <a:off x="539115" y="1534795"/>
          <a:ext cx="8153400" cy="4762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9698" name="Picture 2" descr="http://www.sxzyd.net/UploadFiles/Photo_UploadPhotos/200708/20070828175055820.jpg"/>
          <p:cNvPicPr>
            <a:picLocks noChangeAspect="1" noChangeArrowheads="1"/>
          </p:cNvPicPr>
          <p:nvPr/>
        </p:nvPicPr>
        <p:blipFill>
          <a:blip r:embed="rId7" cstate="print"/>
          <a:srcRect/>
          <a:stretch>
            <a:fillRect/>
          </a:stretch>
        </p:blipFill>
        <p:spPr bwMode="auto">
          <a:xfrm>
            <a:off x="7738110" y="668020"/>
            <a:ext cx="3894455" cy="5621655"/>
          </a:xfrm>
          <a:prstGeom prst="rect">
            <a:avLst/>
          </a:prstGeom>
          <a:noFill/>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457200" y="304800"/>
            <a:ext cx="3048000" cy="2222500"/>
            <a:chOff x="720" y="480"/>
            <a:chExt cx="4800" cy="3500"/>
          </a:xfrm>
        </p:grpSpPr>
        <p:sp>
          <p:nvSpPr>
            <p:cNvPr id="2" name="任意多边形: 形状 3"/>
            <p:cNvSpPr/>
            <p:nvPr>
              <p:custDataLst>
                <p:tags r:id="rId2"/>
              </p:custDataLst>
            </p:nvPr>
          </p:nvSpPr>
          <p:spPr>
            <a:xfrm flipH="1" flipV="1">
              <a:off x="720" y="480"/>
              <a:ext cx="4800" cy="2400"/>
            </a:xfrm>
            <a:custGeom>
              <a:avLst/>
              <a:gdLst>
                <a:gd name="connsiteX0" fmla="*/ 3081866 w 3172179"/>
                <a:gd name="connsiteY0" fmla="*/ 0 h 1574799"/>
                <a:gd name="connsiteX1" fmla="*/ 3172179 w 3172179"/>
                <a:gd name="connsiteY1" fmla="*/ 0 h 1574799"/>
                <a:gd name="connsiteX2" fmla="*/ 3172179 w 3172179"/>
                <a:gd name="connsiteY2" fmla="*/ 1574799 h 1574799"/>
                <a:gd name="connsiteX3" fmla="*/ 0 w 3172179"/>
                <a:gd name="connsiteY3" fmla="*/ 1574799 h 1574799"/>
                <a:gd name="connsiteX4" fmla="*/ 0 w 3172179"/>
                <a:gd name="connsiteY4" fmla="*/ 1484488 h 1574799"/>
                <a:gd name="connsiteX5" fmla="*/ 3081866 w 3172179"/>
                <a:gd name="connsiteY5" fmla="*/ 1484488 h 15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2179" h="1574799">
                  <a:moveTo>
                    <a:pt x="3081866" y="0"/>
                  </a:moveTo>
                  <a:lnTo>
                    <a:pt x="3172179" y="0"/>
                  </a:lnTo>
                  <a:lnTo>
                    <a:pt x="3172179" y="1574799"/>
                  </a:lnTo>
                  <a:lnTo>
                    <a:pt x="0" y="1574799"/>
                  </a:lnTo>
                  <a:lnTo>
                    <a:pt x="0" y="1484488"/>
                  </a:lnTo>
                  <a:lnTo>
                    <a:pt x="3081866" y="1484488"/>
                  </a:lnTo>
                  <a:close/>
                </a:path>
              </a:pathLst>
            </a:custGeom>
            <a:solidFill>
              <a:srgbClr val="53B9A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4" name="矩形 3"/>
            <p:cNvSpPr/>
            <p:nvPr>
              <p:custDataLst>
                <p:tags r:id="rId3"/>
              </p:custDataLst>
            </p:nvPr>
          </p:nvSpPr>
          <p:spPr>
            <a:xfrm>
              <a:off x="720" y="3120"/>
              <a:ext cx="140" cy="140"/>
            </a:xfrm>
            <a:prstGeom prst="rect">
              <a:avLst/>
            </a:prstGeom>
            <a:solidFill>
              <a:srgbClr val="409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5" name="矩形 4"/>
            <p:cNvSpPr/>
            <p:nvPr>
              <p:custDataLst>
                <p:tags r:id="rId4"/>
              </p:custDataLst>
            </p:nvPr>
          </p:nvSpPr>
          <p:spPr>
            <a:xfrm>
              <a:off x="720" y="3480"/>
              <a:ext cx="140" cy="140"/>
            </a:xfrm>
            <a:prstGeom prst="rect">
              <a:avLst/>
            </a:prstGeom>
            <a:solidFill>
              <a:srgbClr val="53B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7" name="矩形 6"/>
            <p:cNvSpPr/>
            <p:nvPr>
              <p:custDataLst>
                <p:tags r:id="rId5"/>
              </p:custDataLst>
            </p:nvPr>
          </p:nvSpPr>
          <p:spPr>
            <a:xfrm>
              <a:off x="720" y="3840"/>
              <a:ext cx="140" cy="140"/>
            </a:xfrm>
            <a:prstGeom prst="rect">
              <a:avLst/>
            </a:prstGeom>
            <a:solidFill>
              <a:srgbClr val="ACE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8" name="组合 7"/>
          <p:cNvGrpSpPr/>
          <p:nvPr>
            <p:custDataLst>
              <p:tags r:id="rId6"/>
            </p:custDataLst>
          </p:nvPr>
        </p:nvGrpSpPr>
        <p:grpSpPr>
          <a:xfrm>
            <a:off x="8686800" y="4334510"/>
            <a:ext cx="3048000" cy="2218690"/>
            <a:chOff x="13680" y="6826"/>
            <a:chExt cx="4800" cy="3494"/>
          </a:xfrm>
        </p:grpSpPr>
        <p:sp>
          <p:nvSpPr>
            <p:cNvPr id="13" name="任意多边形: 形状 2"/>
            <p:cNvSpPr/>
            <p:nvPr>
              <p:custDataLst>
                <p:tags r:id="rId7"/>
              </p:custDataLst>
            </p:nvPr>
          </p:nvSpPr>
          <p:spPr>
            <a:xfrm>
              <a:off x="13680" y="7920"/>
              <a:ext cx="4800" cy="2400"/>
            </a:xfrm>
            <a:custGeom>
              <a:avLst/>
              <a:gdLst>
                <a:gd name="connsiteX0" fmla="*/ 3081866 w 3172179"/>
                <a:gd name="connsiteY0" fmla="*/ 0 h 1574799"/>
                <a:gd name="connsiteX1" fmla="*/ 3172179 w 3172179"/>
                <a:gd name="connsiteY1" fmla="*/ 0 h 1574799"/>
                <a:gd name="connsiteX2" fmla="*/ 3172179 w 3172179"/>
                <a:gd name="connsiteY2" fmla="*/ 1574799 h 1574799"/>
                <a:gd name="connsiteX3" fmla="*/ 0 w 3172179"/>
                <a:gd name="connsiteY3" fmla="*/ 1574799 h 1574799"/>
                <a:gd name="connsiteX4" fmla="*/ 0 w 3172179"/>
                <a:gd name="connsiteY4" fmla="*/ 1484488 h 1574799"/>
                <a:gd name="connsiteX5" fmla="*/ 3081866 w 3172179"/>
                <a:gd name="connsiteY5" fmla="*/ 1484488 h 15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2179" h="1574799">
                  <a:moveTo>
                    <a:pt x="3081866" y="0"/>
                  </a:moveTo>
                  <a:lnTo>
                    <a:pt x="3172179" y="0"/>
                  </a:lnTo>
                  <a:lnTo>
                    <a:pt x="3172179" y="1574799"/>
                  </a:lnTo>
                  <a:lnTo>
                    <a:pt x="0" y="1574799"/>
                  </a:lnTo>
                  <a:lnTo>
                    <a:pt x="0" y="1484488"/>
                  </a:lnTo>
                  <a:lnTo>
                    <a:pt x="3081866" y="1484488"/>
                  </a:lnTo>
                  <a:close/>
                </a:path>
              </a:pathLst>
            </a:custGeom>
            <a:solidFill>
              <a:srgbClr val="53B9A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24" name="矩形 23"/>
            <p:cNvSpPr/>
            <p:nvPr>
              <p:custDataLst>
                <p:tags r:id="rId8"/>
              </p:custDataLst>
            </p:nvPr>
          </p:nvSpPr>
          <p:spPr>
            <a:xfrm>
              <a:off x="18340" y="6826"/>
              <a:ext cx="140" cy="140"/>
            </a:xfrm>
            <a:prstGeom prst="rect">
              <a:avLst/>
            </a:prstGeom>
            <a:solidFill>
              <a:srgbClr val="ACE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5" name="矩形 24"/>
            <p:cNvSpPr/>
            <p:nvPr>
              <p:custDataLst>
                <p:tags r:id="rId9"/>
              </p:custDataLst>
            </p:nvPr>
          </p:nvSpPr>
          <p:spPr>
            <a:xfrm>
              <a:off x="18340" y="7186"/>
              <a:ext cx="140" cy="140"/>
            </a:xfrm>
            <a:prstGeom prst="rect">
              <a:avLst/>
            </a:prstGeom>
            <a:solidFill>
              <a:srgbClr val="53B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9" name="矩形 8"/>
            <p:cNvSpPr/>
            <p:nvPr>
              <p:custDataLst>
                <p:tags r:id="rId10"/>
              </p:custDataLst>
            </p:nvPr>
          </p:nvSpPr>
          <p:spPr>
            <a:xfrm>
              <a:off x="18340" y="7546"/>
              <a:ext cx="140" cy="140"/>
            </a:xfrm>
            <a:prstGeom prst="rect">
              <a:avLst/>
            </a:prstGeom>
            <a:solidFill>
              <a:srgbClr val="409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12" name="矩形 11"/>
          <p:cNvSpPr/>
          <p:nvPr>
            <p:custDataLst>
              <p:tags r:id="rId11"/>
            </p:custDataLst>
          </p:nvPr>
        </p:nvSpPr>
        <p:spPr>
          <a:xfrm>
            <a:off x="1323340" y="4707255"/>
            <a:ext cx="9615170" cy="1259840"/>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p:cNvSpPr/>
          <p:nvPr>
            <p:custDataLst>
              <p:tags r:id="rId12"/>
            </p:custDataLst>
          </p:nvPr>
        </p:nvSpPr>
        <p:spPr>
          <a:xfrm flipV="1">
            <a:off x="1323340" y="4707492"/>
            <a:ext cx="1800000" cy="1260000"/>
          </a:xfrm>
          <a:custGeom>
            <a:avLst/>
            <a:gdLst>
              <a:gd name="connsiteX0" fmla="*/ 0 w 1809753"/>
              <a:gd name="connsiteY0" fmla="*/ 1038225 h 1038225"/>
              <a:gd name="connsiteX1" fmla="*/ 1809753 w 1809753"/>
              <a:gd name="connsiteY1" fmla="*/ 1038225 h 1038225"/>
              <a:gd name="connsiteX2" fmla="*/ 1550197 w 1809753"/>
              <a:gd name="connsiteY2" fmla="*/ 0 h 1038225"/>
              <a:gd name="connsiteX3" fmla="*/ 2384 w 1809753"/>
              <a:gd name="connsiteY3" fmla="*/ 0 h 1038225"/>
              <a:gd name="connsiteX4" fmla="*/ 0 w 1809753"/>
              <a:gd name="connsiteY4" fmla="*/ 9536 h 1038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3" h="1038225">
                <a:moveTo>
                  <a:pt x="0" y="1038225"/>
                </a:moveTo>
                <a:lnTo>
                  <a:pt x="1809753" y="1038225"/>
                </a:lnTo>
                <a:lnTo>
                  <a:pt x="1550197" y="0"/>
                </a:lnTo>
                <a:lnTo>
                  <a:pt x="2384" y="0"/>
                </a:lnTo>
                <a:lnTo>
                  <a:pt x="0" y="9536"/>
                </a:lnTo>
                <a:close/>
              </a:path>
            </a:pathLst>
          </a:custGeom>
          <a:solidFill>
            <a:srgbClr val="359E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5" name="平行四边形 34"/>
          <p:cNvSpPr/>
          <p:nvPr>
            <p:custDataLst>
              <p:tags r:id="rId13"/>
            </p:custDataLst>
          </p:nvPr>
        </p:nvSpPr>
        <p:spPr>
          <a:xfrm>
            <a:off x="2860820" y="4707492"/>
            <a:ext cx="576000" cy="1260000"/>
          </a:xfrm>
          <a:prstGeom prst="parallelogram">
            <a:avLst>
              <a:gd name="adj" fmla="val 44901"/>
            </a:avLst>
          </a:prstGeom>
          <a:solidFill>
            <a:srgbClr val="359EFF">
              <a:lumMod val="40000"/>
              <a:lumOff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文本框 52"/>
          <p:cNvSpPr txBox="1"/>
          <p:nvPr>
            <p:custDataLst>
              <p:tags r:id="rId14"/>
            </p:custDataLst>
          </p:nvPr>
        </p:nvSpPr>
        <p:spPr>
          <a:xfrm>
            <a:off x="1323340" y="5093970"/>
            <a:ext cx="1620000" cy="487045"/>
          </a:xfrm>
          <a:prstGeom prst="rect">
            <a:avLst/>
          </a:prstGeom>
          <a:noFill/>
        </p:spPr>
        <p:txBody>
          <a:bodyPr wrap="square"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00000"/>
              </a:lnSpc>
              <a:spcBef>
                <a:spcPts val="0"/>
              </a:spcBef>
              <a:spcAft>
                <a:spcPts val="0"/>
              </a:spcAft>
            </a:pPr>
            <a:r>
              <a:rPr lang="zh-CN" altLang="en-US" sz="2000" b="1" dirty="0" smtClean="0">
                <a:solidFill>
                  <a:schemeClr val="bg1"/>
                </a:solidFill>
                <a:latin typeface="微软雅黑" panose="020B0503020204020204" charset="-122"/>
                <a:ea typeface="微软雅黑" panose="020B0503020204020204" charset="-122"/>
                <a:sym typeface="+mn-ea"/>
              </a:rPr>
              <a:t>（四）</a:t>
            </a:r>
            <a:endParaRPr lang="zh-CN" altLang="en-US" sz="2000" b="1" dirty="0" smtClean="0">
              <a:solidFill>
                <a:schemeClr val="bg1"/>
              </a:solidFill>
              <a:latin typeface="微软雅黑" panose="020B0503020204020204" charset="-122"/>
              <a:ea typeface="微软雅黑" panose="020B0503020204020204" charset="-122"/>
              <a:sym typeface="+mn-ea"/>
            </a:endParaRPr>
          </a:p>
          <a:p>
            <a:pPr marL="0" algn="ctr">
              <a:lnSpc>
                <a:spcPct val="100000"/>
              </a:lnSpc>
              <a:spcBef>
                <a:spcPts val="0"/>
              </a:spcBef>
              <a:spcAft>
                <a:spcPts val="0"/>
              </a:spcAft>
            </a:pPr>
            <a:r>
              <a:rPr lang="zh-CN" altLang="en-US" sz="2000" b="1" dirty="0">
                <a:solidFill>
                  <a:schemeClr val="bg1"/>
                </a:solidFill>
                <a:latin typeface="微软雅黑" panose="020B0503020204020204" charset="-122"/>
                <a:ea typeface="微软雅黑" panose="020B0503020204020204" charset="-122"/>
                <a:sym typeface="+mn-ea"/>
              </a:rPr>
              <a:t>道</a:t>
            </a:r>
            <a:r>
              <a:rPr lang="zh-CN" altLang="en-US" sz="2000" b="1" dirty="0" smtClean="0">
                <a:solidFill>
                  <a:schemeClr val="bg1"/>
                </a:solidFill>
                <a:latin typeface="微软雅黑" panose="020B0503020204020204" charset="-122"/>
                <a:ea typeface="微软雅黑" panose="020B0503020204020204" charset="-122"/>
                <a:sym typeface="+mn-ea"/>
              </a:rPr>
              <a:t>德行为</a:t>
            </a:r>
            <a:endParaRPr lang="zh-CN" altLang="en-US" sz="2000" b="1" spc="160" dirty="0" smtClean="0">
              <a:solidFill>
                <a:schemeClr val="bg1"/>
              </a:solidFill>
              <a:uFillTx/>
              <a:latin typeface="微软雅黑" panose="020B0503020204020204" charset="-122"/>
              <a:ea typeface="微软雅黑" panose="020B0503020204020204" charset="-122"/>
              <a:sym typeface="+mn-ea"/>
            </a:endParaRPr>
          </a:p>
        </p:txBody>
      </p:sp>
      <p:sp>
        <p:nvSpPr>
          <p:cNvPr id="59" name="文本框 58"/>
          <p:cNvSpPr txBox="1"/>
          <p:nvPr>
            <p:custDataLst>
              <p:tags r:id="rId15"/>
            </p:custDataLst>
          </p:nvPr>
        </p:nvSpPr>
        <p:spPr>
          <a:xfrm>
            <a:off x="3715385" y="4979670"/>
            <a:ext cx="6993255" cy="715645"/>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20000"/>
              </a:lnSpc>
              <a:spcBef>
                <a:spcPts val="0"/>
              </a:spcBef>
              <a:spcAft>
                <a:spcPts val="800"/>
              </a:spcAft>
              <a:buClrTx/>
              <a:buSzTx/>
              <a:buFontTx/>
            </a:pPr>
            <a:r>
              <a:rPr lang="zh-CN" altLang="en-US" sz="1600" dirty="0" smtClean="0">
                <a:latin typeface="微软雅黑" panose="020B0503020204020204" charset="-122"/>
                <a:ea typeface="微软雅黑" panose="020B0503020204020204" charset="-122"/>
                <a:sym typeface="+mn-ea"/>
              </a:rPr>
              <a:t>道德行为是在一定的道德意识支配下所采取的各种行为。道德行显是一个人道德意识的外部表现形态，是衡量一个人品德水平高低的标志</a:t>
            </a:r>
            <a:r>
              <a:rPr lang="zh-CN" altLang="en-US" sz="1600" dirty="0" smtClean="0">
                <a:latin typeface="微软雅黑" panose="020B0503020204020204" charset="-122"/>
                <a:ea typeface="微软雅黑" panose="020B0503020204020204" charset="-122"/>
                <a:sym typeface="+mn-ea"/>
              </a:rPr>
              <a:t>。</a:t>
            </a:r>
            <a:endParaRPr lang="zh-CN" altLang="en-US" sz="1600" dirty="0" smtClean="0">
              <a:latin typeface="微软雅黑" panose="020B0503020204020204" charset="-122"/>
              <a:ea typeface="微软雅黑" panose="020B0503020204020204" charset="-122"/>
              <a:sym typeface="+mn-ea"/>
            </a:endParaRPr>
          </a:p>
        </p:txBody>
      </p:sp>
      <p:sp>
        <p:nvSpPr>
          <p:cNvPr id="10" name="矩形 9"/>
          <p:cNvSpPr/>
          <p:nvPr>
            <p:custDataLst>
              <p:tags r:id="rId16"/>
            </p:custDataLst>
          </p:nvPr>
        </p:nvSpPr>
        <p:spPr>
          <a:xfrm>
            <a:off x="1323340" y="3434080"/>
            <a:ext cx="9615170" cy="1259840"/>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p:cNvSpPr/>
          <p:nvPr>
            <p:custDataLst>
              <p:tags r:id="rId17"/>
            </p:custDataLst>
          </p:nvPr>
        </p:nvSpPr>
        <p:spPr>
          <a:xfrm flipV="1">
            <a:off x="1323340" y="3434317"/>
            <a:ext cx="1800000" cy="1260000"/>
          </a:xfrm>
          <a:custGeom>
            <a:avLst/>
            <a:gdLst>
              <a:gd name="connsiteX0" fmla="*/ 0 w 1809753"/>
              <a:gd name="connsiteY0" fmla="*/ 1038225 h 1038225"/>
              <a:gd name="connsiteX1" fmla="*/ 1809753 w 1809753"/>
              <a:gd name="connsiteY1" fmla="*/ 1038225 h 1038225"/>
              <a:gd name="connsiteX2" fmla="*/ 1550197 w 1809753"/>
              <a:gd name="connsiteY2" fmla="*/ 0 h 1038225"/>
              <a:gd name="connsiteX3" fmla="*/ 2384 w 1809753"/>
              <a:gd name="connsiteY3" fmla="*/ 0 h 1038225"/>
              <a:gd name="connsiteX4" fmla="*/ 0 w 1809753"/>
              <a:gd name="connsiteY4" fmla="*/ 9536 h 1038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3" h="1038225">
                <a:moveTo>
                  <a:pt x="0" y="1038225"/>
                </a:moveTo>
                <a:lnTo>
                  <a:pt x="1809753" y="1038225"/>
                </a:lnTo>
                <a:lnTo>
                  <a:pt x="1550197" y="0"/>
                </a:lnTo>
                <a:lnTo>
                  <a:pt x="2384" y="0"/>
                </a:lnTo>
                <a:lnTo>
                  <a:pt x="0" y="9536"/>
                </a:lnTo>
                <a:close/>
              </a:path>
            </a:pathLst>
          </a:custGeom>
          <a:solidFill>
            <a:srgbClr val="A100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1" name="平行四边形 30"/>
          <p:cNvSpPr/>
          <p:nvPr>
            <p:custDataLst>
              <p:tags r:id="rId18"/>
            </p:custDataLst>
          </p:nvPr>
        </p:nvSpPr>
        <p:spPr>
          <a:xfrm>
            <a:off x="2860820" y="3434317"/>
            <a:ext cx="576000" cy="1260000"/>
          </a:xfrm>
          <a:prstGeom prst="parallelogram">
            <a:avLst>
              <a:gd name="adj" fmla="val 44901"/>
            </a:avLst>
          </a:prstGeom>
          <a:solidFill>
            <a:srgbClr val="DA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文本框 50"/>
          <p:cNvSpPr txBox="1"/>
          <p:nvPr>
            <p:custDataLst>
              <p:tags r:id="rId19"/>
            </p:custDataLst>
          </p:nvPr>
        </p:nvSpPr>
        <p:spPr>
          <a:xfrm>
            <a:off x="1323340" y="3820795"/>
            <a:ext cx="1620000" cy="487045"/>
          </a:xfrm>
          <a:prstGeom prst="rect">
            <a:avLst/>
          </a:prstGeom>
          <a:noFill/>
        </p:spPr>
        <p:txBody>
          <a:bodyPr wrap="square"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00000"/>
              </a:lnSpc>
              <a:spcBef>
                <a:spcPts val="0"/>
              </a:spcBef>
              <a:spcAft>
                <a:spcPts val="0"/>
              </a:spcAft>
            </a:pPr>
            <a:r>
              <a:rPr lang="zh-CN" altLang="en-US" sz="2000" b="1" dirty="0">
                <a:solidFill>
                  <a:schemeClr val="bg1"/>
                </a:solidFill>
                <a:latin typeface="微软雅黑" panose="020B0503020204020204" charset="-122"/>
                <a:ea typeface="微软雅黑" panose="020B0503020204020204" charset="-122"/>
                <a:sym typeface="+mn-ea"/>
              </a:rPr>
              <a:t>（三）</a:t>
            </a:r>
            <a:endParaRPr lang="zh-CN" altLang="en-US" sz="2000" b="1" dirty="0">
              <a:solidFill>
                <a:schemeClr val="bg1"/>
              </a:solidFill>
              <a:latin typeface="微软雅黑" panose="020B0503020204020204" charset="-122"/>
              <a:ea typeface="微软雅黑" panose="020B0503020204020204" charset="-122"/>
              <a:sym typeface="+mn-ea"/>
            </a:endParaRPr>
          </a:p>
          <a:p>
            <a:pPr marL="0" algn="ctr">
              <a:lnSpc>
                <a:spcPct val="100000"/>
              </a:lnSpc>
              <a:spcBef>
                <a:spcPts val="0"/>
              </a:spcBef>
              <a:spcAft>
                <a:spcPts val="0"/>
              </a:spcAft>
            </a:pPr>
            <a:r>
              <a:rPr lang="zh-CN" altLang="en-US" sz="2000" b="1" dirty="0">
                <a:solidFill>
                  <a:schemeClr val="bg1"/>
                </a:solidFill>
                <a:latin typeface="微软雅黑" panose="020B0503020204020204" charset="-122"/>
                <a:ea typeface="微软雅黑" panose="020B0503020204020204" charset="-122"/>
                <a:sym typeface="+mn-ea"/>
              </a:rPr>
              <a:t>道德意志</a:t>
            </a:r>
            <a:endParaRPr lang="zh-CN" altLang="en-US" sz="2000" b="1" spc="160" dirty="0">
              <a:solidFill>
                <a:schemeClr val="bg1"/>
              </a:solidFill>
              <a:uFillTx/>
              <a:latin typeface="微软雅黑" panose="020B0503020204020204" charset="-122"/>
              <a:ea typeface="微软雅黑" panose="020B0503020204020204" charset="-122"/>
              <a:sym typeface="+mn-ea"/>
            </a:endParaRPr>
          </a:p>
        </p:txBody>
      </p:sp>
      <p:sp>
        <p:nvSpPr>
          <p:cNvPr id="61" name="文本框 60"/>
          <p:cNvSpPr txBox="1"/>
          <p:nvPr>
            <p:custDataLst>
              <p:tags r:id="rId20"/>
            </p:custDataLst>
          </p:nvPr>
        </p:nvSpPr>
        <p:spPr>
          <a:xfrm>
            <a:off x="3715385" y="3706495"/>
            <a:ext cx="6993255" cy="715645"/>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20000"/>
              </a:lnSpc>
              <a:spcBef>
                <a:spcPts val="0"/>
              </a:spcBef>
              <a:spcAft>
                <a:spcPts val="800"/>
              </a:spcAft>
              <a:buClrTx/>
              <a:buSzTx/>
              <a:buFontTx/>
            </a:pPr>
            <a:r>
              <a:rPr lang="zh-CN" altLang="en-US" sz="1600" dirty="0" smtClean="0">
                <a:latin typeface="微软雅黑" panose="020B0503020204020204" charset="-122"/>
                <a:ea typeface="微软雅黑" panose="020B0503020204020204" charset="-122"/>
                <a:sym typeface="+mn-ea"/>
              </a:rPr>
              <a:t>道德意志是一个人自觉地克服困难去完成预定的道德目标，以实现一定道德动机的过程，它是调节道德行为的内部力量。 </a:t>
            </a:r>
            <a:endParaRPr lang="zh-CN" altLang="en-US" sz="1600" dirty="0" smtClean="0">
              <a:latin typeface="微软雅黑" panose="020B0503020204020204" charset="-122"/>
              <a:ea typeface="微软雅黑" panose="020B0503020204020204" charset="-122"/>
              <a:sym typeface="+mn-ea"/>
            </a:endParaRPr>
          </a:p>
        </p:txBody>
      </p:sp>
      <p:sp>
        <p:nvSpPr>
          <p:cNvPr id="11" name="矩形 10"/>
          <p:cNvSpPr/>
          <p:nvPr>
            <p:custDataLst>
              <p:tags r:id="rId21"/>
            </p:custDataLst>
          </p:nvPr>
        </p:nvSpPr>
        <p:spPr>
          <a:xfrm>
            <a:off x="1323340" y="2160905"/>
            <a:ext cx="9615170" cy="1259840"/>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24"/>
          <p:cNvSpPr/>
          <p:nvPr>
            <p:custDataLst>
              <p:tags r:id="rId22"/>
            </p:custDataLst>
          </p:nvPr>
        </p:nvSpPr>
        <p:spPr>
          <a:xfrm flipV="1">
            <a:off x="1323340" y="2161142"/>
            <a:ext cx="1800000" cy="1260000"/>
          </a:xfrm>
          <a:custGeom>
            <a:avLst/>
            <a:gdLst>
              <a:gd name="connsiteX0" fmla="*/ 0 w 1809753"/>
              <a:gd name="connsiteY0" fmla="*/ 1038225 h 1038225"/>
              <a:gd name="connsiteX1" fmla="*/ 1809753 w 1809753"/>
              <a:gd name="connsiteY1" fmla="*/ 1038225 h 1038225"/>
              <a:gd name="connsiteX2" fmla="*/ 1550197 w 1809753"/>
              <a:gd name="connsiteY2" fmla="*/ 0 h 1038225"/>
              <a:gd name="connsiteX3" fmla="*/ 2384 w 1809753"/>
              <a:gd name="connsiteY3" fmla="*/ 0 h 1038225"/>
              <a:gd name="connsiteX4" fmla="*/ 0 w 1809753"/>
              <a:gd name="connsiteY4" fmla="*/ 9536 h 1038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3" h="1038225">
                <a:moveTo>
                  <a:pt x="0" y="1038225"/>
                </a:moveTo>
                <a:lnTo>
                  <a:pt x="1809753" y="1038225"/>
                </a:lnTo>
                <a:lnTo>
                  <a:pt x="1550197" y="0"/>
                </a:lnTo>
                <a:lnTo>
                  <a:pt x="2384" y="0"/>
                </a:lnTo>
                <a:lnTo>
                  <a:pt x="0" y="9536"/>
                </a:lnTo>
                <a:close/>
              </a:path>
            </a:pathLst>
          </a:custGeom>
          <a:solidFill>
            <a:srgbClr val="44750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7" name="平行四边形 26"/>
          <p:cNvSpPr/>
          <p:nvPr>
            <p:custDataLst>
              <p:tags r:id="rId23"/>
            </p:custDataLst>
          </p:nvPr>
        </p:nvSpPr>
        <p:spPr>
          <a:xfrm>
            <a:off x="2860820" y="2161142"/>
            <a:ext cx="576000" cy="1260000"/>
          </a:xfrm>
          <a:prstGeom prst="parallelogram">
            <a:avLst>
              <a:gd name="adj" fmla="val 44901"/>
            </a:avLst>
          </a:prstGeom>
          <a:solidFill>
            <a:srgbClr val="A6B0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文本框 48"/>
          <p:cNvSpPr txBox="1"/>
          <p:nvPr>
            <p:custDataLst>
              <p:tags r:id="rId24"/>
            </p:custDataLst>
          </p:nvPr>
        </p:nvSpPr>
        <p:spPr>
          <a:xfrm>
            <a:off x="1323340" y="2547620"/>
            <a:ext cx="1620000" cy="487045"/>
          </a:xfrm>
          <a:prstGeom prst="rect">
            <a:avLst/>
          </a:prstGeom>
          <a:noFill/>
        </p:spPr>
        <p:txBody>
          <a:bodyPr wrap="square"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00000"/>
              </a:lnSpc>
              <a:spcBef>
                <a:spcPts val="0"/>
              </a:spcBef>
              <a:spcAft>
                <a:spcPts val="0"/>
              </a:spcAft>
            </a:pPr>
            <a:r>
              <a:rPr lang="zh-CN" altLang="en-US" sz="2000" b="1" dirty="0" smtClean="0">
                <a:solidFill>
                  <a:schemeClr val="bg1"/>
                </a:solidFill>
                <a:latin typeface="微软雅黑" panose="020B0503020204020204" charset="-122"/>
                <a:ea typeface="微软雅黑" panose="020B0503020204020204" charset="-122"/>
                <a:sym typeface="+mn-ea"/>
              </a:rPr>
              <a:t>（二）</a:t>
            </a:r>
            <a:endParaRPr lang="zh-CN" altLang="en-US" sz="2000" b="1" dirty="0" smtClean="0">
              <a:solidFill>
                <a:schemeClr val="bg1"/>
              </a:solidFill>
              <a:latin typeface="微软雅黑" panose="020B0503020204020204" charset="-122"/>
              <a:ea typeface="微软雅黑" panose="020B0503020204020204" charset="-122"/>
              <a:sym typeface="+mn-ea"/>
            </a:endParaRPr>
          </a:p>
          <a:p>
            <a:pPr marL="0" algn="ctr">
              <a:lnSpc>
                <a:spcPct val="100000"/>
              </a:lnSpc>
              <a:spcBef>
                <a:spcPts val="0"/>
              </a:spcBef>
              <a:spcAft>
                <a:spcPts val="0"/>
              </a:spcAft>
            </a:pPr>
            <a:r>
              <a:rPr lang="zh-CN" altLang="en-US" sz="2000" b="1" dirty="0" smtClean="0">
                <a:solidFill>
                  <a:schemeClr val="bg1"/>
                </a:solidFill>
                <a:latin typeface="微软雅黑" panose="020B0503020204020204" charset="-122"/>
                <a:ea typeface="微软雅黑" panose="020B0503020204020204" charset="-122"/>
                <a:sym typeface="+mn-ea"/>
              </a:rPr>
              <a:t>道德情感</a:t>
            </a:r>
            <a:endParaRPr lang="zh-CN" altLang="en-US" sz="2000" b="1" spc="160" dirty="0" smtClean="0">
              <a:solidFill>
                <a:schemeClr val="bg1"/>
              </a:solidFill>
              <a:uFillTx/>
              <a:latin typeface="微软雅黑" panose="020B0503020204020204" charset="-122"/>
              <a:ea typeface="微软雅黑" panose="020B0503020204020204" charset="-122"/>
              <a:sym typeface="+mn-ea"/>
            </a:endParaRPr>
          </a:p>
        </p:txBody>
      </p:sp>
      <p:sp>
        <p:nvSpPr>
          <p:cNvPr id="63" name="文本框 62"/>
          <p:cNvSpPr txBox="1"/>
          <p:nvPr>
            <p:custDataLst>
              <p:tags r:id="rId25"/>
            </p:custDataLst>
          </p:nvPr>
        </p:nvSpPr>
        <p:spPr>
          <a:xfrm>
            <a:off x="3715385" y="2433320"/>
            <a:ext cx="6993255" cy="715645"/>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just">
              <a:lnSpc>
                <a:spcPct val="120000"/>
              </a:lnSpc>
              <a:spcBef>
                <a:spcPts val="0"/>
              </a:spcBef>
              <a:spcAft>
                <a:spcPts val="800"/>
              </a:spcAft>
              <a:buSzPct val="100000"/>
            </a:pPr>
            <a:r>
              <a:rPr lang="zh-CN" altLang="en-US" sz="1600" dirty="0" smtClean="0">
                <a:latin typeface="微软雅黑" panose="020B0503020204020204" charset="-122"/>
                <a:ea typeface="微软雅黑" panose="020B0503020204020204" charset="-122"/>
                <a:sym typeface="+mn-ea"/>
              </a:rPr>
              <a:t>道德情感是关于人的举止、行为、思想、意图是否符合社会道德规范而产生的情感体验。</a:t>
            </a:r>
            <a:endParaRPr lang="zh-CN" altLang="en-US" sz="1600" spc="60" dirty="0" smtClean="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17" name="矩形 16"/>
          <p:cNvSpPr/>
          <p:nvPr>
            <p:custDataLst>
              <p:tags r:id="rId26"/>
            </p:custDataLst>
          </p:nvPr>
        </p:nvSpPr>
        <p:spPr>
          <a:xfrm>
            <a:off x="1323340" y="885190"/>
            <a:ext cx="9615170" cy="1259840"/>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20"/>
          <p:cNvSpPr/>
          <p:nvPr>
            <p:custDataLst>
              <p:tags r:id="rId27"/>
            </p:custDataLst>
          </p:nvPr>
        </p:nvSpPr>
        <p:spPr>
          <a:xfrm flipV="1">
            <a:off x="1323340" y="885427"/>
            <a:ext cx="1800000" cy="1260000"/>
          </a:xfrm>
          <a:custGeom>
            <a:avLst/>
            <a:gdLst>
              <a:gd name="connsiteX0" fmla="*/ 0 w 1809753"/>
              <a:gd name="connsiteY0" fmla="*/ 1038225 h 1038225"/>
              <a:gd name="connsiteX1" fmla="*/ 1809753 w 1809753"/>
              <a:gd name="connsiteY1" fmla="*/ 1038225 h 1038225"/>
              <a:gd name="connsiteX2" fmla="*/ 1550197 w 1809753"/>
              <a:gd name="connsiteY2" fmla="*/ 0 h 1038225"/>
              <a:gd name="connsiteX3" fmla="*/ 2384 w 1809753"/>
              <a:gd name="connsiteY3" fmla="*/ 0 h 1038225"/>
              <a:gd name="connsiteX4" fmla="*/ 0 w 1809753"/>
              <a:gd name="connsiteY4" fmla="*/ 9536 h 1038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3" h="1038225">
                <a:moveTo>
                  <a:pt x="0" y="1038225"/>
                </a:moveTo>
                <a:lnTo>
                  <a:pt x="1809753" y="1038225"/>
                </a:lnTo>
                <a:lnTo>
                  <a:pt x="1550197" y="0"/>
                </a:lnTo>
                <a:lnTo>
                  <a:pt x="2384" y="0"/>
                </a:lnTo>
                <a:lnTo>
                  <a:pt x="0" y="9536"/>
                </a:lnTo>
                <a:close/>
              </a:path>
            </a:pathLst>
          </a:custGeom>
          <a:solidFill>
            <a:srgbClr val="F2939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3" name="平行四边形 22"/>
          <p:cNvSpPr/>
          <p:nvPr>
            <p:custDataLst>
              <p:tags r:id="rId28"/>
            </p:custDataLst>
          </p:nvPr>
        </p:nvSpPr>
        <p:spPr>
          <a:xfrm>
            <a:off x="2860820" y="885427"/>
            <a:ext cx="576000" cy="1260000"/>
          </a:xfrm>
          <a:prstGeom prst="parallelogram">
            <a:avLst>
              <a:gd name="adj" fmla="val 44901"/>
            </a:avLst>
          </a:prstGeom>
          <a:solidFill>
            <a:srgbClr val="F5B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文本框 46"/>
          <p:cNvSpPr txBox="1"/>
          <p:nvPr>
            <p:custDataLst>
              <p:tags r:id="rId29"/>
            </p:custDataLst>
          </p:nvPr>
        </p:nvSpPr>
        <p:spPr>
          <a:xfrm>
            <a:off x="1323340" y="1271905"/>
            <a:ext cx="1620000" cy="487045"/>
          </a:xfrm>
          <a:prstGeom prst="rect">
            <a:avLst/>
          </a:prstGeom>
          <a:noFill/>
        </p:spPr>
        <p:txBody>
          <a:bodyPr wrap="square"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00000"/>
              </a:lnSpc>
              <a:spcBef>
                <a:spcPts val="0"/>
              </a:spcBef>
              <a:spcAft>
                <a:spcPts val="0"/>
              </a:spcAft>
            </a:pPr>
            <a:r>
              <a:rPr lang="zh-CN" altLang="en-US" sz="2000" b="1" dirty="0" smtClean="0">
                <a:solidFill>
                  <a:schemeClr val="bg1"/>
                </a:solidFill>
                <a:latin typeface="微软雅黑" panose="020B0503020204020204" charset="-122"/>
                <a:ea typeface="微软雅黑" panose="020B0503020204020204" charset="-122"/>
                <a:sym typeface="+mn-ea"/>
              </a:rPr>
              <a:t>（一）</a:t>
            </a:r>
            <a:endParaRPr lang="zh-CN" altLang="en-US" sz="2000" b="1" dirty="0" smtClean="0">
              <a:solidFill>
                <a:schemeClr val="bg1"/>
              </a:solidFill>
              <a:latin typeface="微软雅黑" panose="020B0503020204020204" charset="-122"/>
              <a:ea typeface="微软雅黑" panose="020B0503020204020204" charset="-122"/>
              <a:sym typeface="+mn-ea"/>
            </a:endParaRPr>
          </a:p>
          <a:p>
            <a:pPr marL="0" algn="ctr">
              <a:lnSpc>
                <a:spcPct val="100000"/>
              </a:lnSpc>
              <a:spcBef>
                <a:spcPts val="0"/>
              </a:spcBef>
              <a:spcAft>
                <a:spcPts val="0"/>
              </a:spcAft>
            </a:pPr>
            <a:r>
              <a:rPr lang="zh-CN" altLang="en-US" sz="2000" b="1" dirty="0" smtClean="0">
                <a:solidFill>
                  <a:schemeClr val="bg1"/>
                </a:solidFill>
                <a:latin typeface="微软雅黑" panose="020B0503020204020204" charset="-122"/>
                <a:ea typeface="微软雅黑" panose="020B0503020204020204" charset="-122"/>
                <a:sym typeface="+mn-ea"/>
              </a:rPr>
              <a:t>道德认识</a:t>
            </a:r>
            <a:endParaRPr lang="zh-CN" altLang="en-US" sz="2000" b="1" spc="160" dirty="0" smtClean="0">
              <a:solidFill>
                <a:schemeClr val="bg1"/>
              </a:solidFill>
              <a:uFillTx/>
              <a:latin typeface="微软雅黑" panose="020B0503020204020204" charset="-122"/>
              <a:ea typeface="微软雅黑" panose="020B0503020204020204" charset="-122"/>
              <a:sym typeface="+mn-ea"/>
            </a:endParaRPr>
          </a:p>
        </p:txBody>
      </p:sp>
      <p:sp>
        <p:nvSpPr>
          <p:cNvPr id="65" name="文本框 64"/>
          <p:cNvSpPr txBox="1"/>
          <p:nvPr>
            <p:custDataLst>
              <p:tags r:id="rId30"/>
            </p:custDataLst>
          </p:nvPr>
        </p:nvSpPr>
        <p:spPr>
          <a:xfrm>
            <a:off x="3715385" y="1157605"/>
            <a:ext cx="6993255" cy="715645"/>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eaLnBrk="1" latinLnBrk="0" hangingPunct="1">
              <a:lnSpc>
                <a:spcPct val="120000"/>
              </a:lnSpc>
              <a:spcBef>
                <a:spcPts val="0"/>
              </a:spcBef>
              <a:spcAft>
                <a:spcPts val="0"/>
              </a:spcAft>
            </a:pPr>
            <a:r>
              <a:rPr sz="1600" dirty="0" err="1" smtClean="0">
                <a:effectLst/>
                <a:latin typeface="微软雅黑" panose="020B0503020204020204" charset="-122"/>
                <a:ea typeface="微软雅黑" panose="020B0503020204020204" charset="-122"/>
                <a:cs typeface="宋体" panose="02010600030101010101" pitchFamily="2" charset="-122"/>
                <a:sym typeface="+mn-ea"/>
              </a:rPr>
              <a:t>道德认识</a:t>
            </a:r>
            <a:r>
              <a:rPr lang="zh-CN" altLang="en-US" sz="1600" dirty="0" smtClean="0">
                <a:effectLst/>
                <a:latin typeface="微软雅黑" panose="020B0503020204020204" charset="-122"/>
                <a:ea typeface="微软雅黑" panose="020B0503020204020204" charset="-122"/>
                <a:cs typeface="宋体" panose="02010600030101010101" pitchFamily="2" charset="-122"/>
                <a:sym typeface="+mn-ea"/>
              </a:rPr>
              <a:t>也称</a:t>
            </a:r>
            <a:r>
              <a:rPr lang="zh-CN" altLang="en-US" sz="1600" b="1" dirty="0" smtClean="0">
                <a:solidFill>
                  <a:schemeClr val="accent2">
                    <a:lumMod val="50000"/>
                  </a:schemeClr>
                </a:solidFill>
                <a:effectLst/>
                <a:latin typeface="微软雅黑" panose="020B0503020204020204" charset="-122"/>
                <a:ea typeface="微软雅黑" panose="020B0503020204020204" charset="-122"/>
                <a:cs typeface="宋体" panose="02010600030101010101" pitchFamily="2" charset="-122"/>
                <a:sym typeface="+mn-ea"/>
              </a:rPr>
              <a:t>道德观念</a:t>
            </a:r>
            <a:r>
              <a:rPr lang="zh-CN" altLang="en-US" sz="1600" dirty="0" smtClean="0">
                <a:effectLst/>
                <a:latin typeface="微软雅黑" panose="020B0503020204020204" charset="-122"/>
                <a:ea typeface="微软雅黑" panose="020B0503020204020204" charset="-122"/>
                <a:cs typeface="宋体" panose="02010600030101010101" pitchFamily="2" charset="-122"/>
                <a:sym typeface="+mn-ea"/>
              </a:rPr>
              <a:t>，</a:t>
            </a:r>
            <a:r>
              <a:rPr sz="1600" dirty="0" smtClean="0">
                <a:effectLst/>
                <a:latin typeface="微软雅黑" panose="020B0503020204020204" charset="-122"/>
                <a:ea typeface="微软雅黑" panose="020B0503020204020204" charset="-122"/>
                <a:cs typeface="宋体" panose="02010600030101010101" pitchFamily="2" charset="-122"/>
                <a:sym typeface="+mn-ea"/>
              </a:rPr>
              <a:t>是</a:t>
            </a:r>
            <a:r>
              <a:rPr lang="zh-CN" altLang="en-US" sz="1600" dirty="0" smtClean="0">
                <a:effectLst/>
                <a:latin typeface="微软雅黑" panose="020B0503020204020204" charset="-122"/>
                <a:ea typeface="微软雅黑" panose="020B0503020204020204" charset="-122"/>
                <a:cs typeface="宋体" panose="02010600030101010101" pitchFamily="2" charset="-122"/>
                <a:sym typeface="+mn-ea"/>
              </a:rPr>
              <a:t>指人</a:t>
            </a:r>
            <a:r>
              <a:rPr lang="zh-CN" altLang="en-US" sz="1600" dirty="0" smtClean="0">
                <a:latin typeface="微软雅黑" panose="020B0503020204020204" charset="-122"/>
                <a:ea typeface="微软雅黑" panose="020B0503020204020204" charset="-122"/>
                <a:sym typeface="+mn-ea"/>
              </a:rPr>
              <a:t>对道德规范及其执行意义的认识。</a:t>
            </a:r>
            <a:r>
              <a:rPr sz="1600" dirty="0" err="1" smtClean="0">
                <a:effectLst/>
                <a:latin typeface="微软雅黑" panose="020B0503020204020204" charset="-122"/>
                <a:ea typeface="微软雅黑" panose="020B0503020204020204" charset="-122"/>
                <a:cs typeface="宋体" panose="02010600030101010101" pitchFamily="2" charset="-122"/>
                <a:sym typeface="+mn-ea"/>
              </a:rPr>
              <a:t>道德认识包括</a:t>
            </a:r>
            <a:r>
              <a:rPr lang="zh-CN" altLang="en-US" sz="1600" dirty="0" smtClean="0">
                <a:effectLst/>
                <a:latin typeface="微软雅黑" panose="020B0503020204020204" charset="-122"/>
                <a:ea typeface="微软雅黑" panose="020B0503020204020204" charset="-122"/>
                <a:cs typeface="宋体" panose="02010600030101010101" pitchFamily="2" charset="-122"/>
                <a:sym typeface="+mn-ea"/>
              </a:rPr>
              <a:t>对</a:t>
            </a:r>
            <a:r>
              <a:rPr sz="1600" dirty="0" err="1" smtClean="0">
                <a:effectLst/>
                <a:latin typeface="微软雅黑" panose="020B0503020204020204" charset="-122"/>
                <a:ea typeface="微软雅黑" panose="020B0503020204020204" charset="-122"/>
                <a:cs typeface="宋体" panose="02010600030101010101" pitchFamily="2" charset="-122"/>
                <a:sym typeface="+mn-ea"/>
              </a:rPr>
              <a:t>道德概念</a:t>
            </a:r>
            <a:r>
              <a:rPr sz="1600" dirty="0" smtClean="0">
                <a:effectLst/>
                <a:latin typeface="微软雅黑" panose="020B0503020204020204" charset="-122"/>
                <a:ea typeface="微软雅黑" panose="020B0503020204020204" charset="-122"/>
                <a:cs typeface="宋体" panose="02010600030101010101" pitchFamily="2" charset="-122"/>
                <a:sym typeface="+mn-ea"/>
              </a:rPr>
              <a:t>、</a:t>
            </a:r>
            <a:r>
              <a:rPr lang="zh-CN" altLang="en-US" sz="1600" dirty="0" smtClean="0">
                <a:effectLst/>
                <a:latin typeface="微软雅黑" panose="020B0503020204020204" charset="-122"/>
                <a:ea typeface="微软雅黑" panose="020B0503020204020204" charset="-122"/>
                <a:cs typeface="宋体" panose="02010600030101010101" pitchFamily="2" charset="-122"/>
                <a:sym typeface="+mn-ea"/>
              </a:rPr>
              <a:t>原则的理解，</a:t>
            </a:r>
            <a:r>
              <a:rPr sz="1600" dirty="0" err="1" smtClean="0">
                <a:effectLst/>
                <a:latin typeface="微软雅黑" panose="020B0503020204020204" charset="-122"/>
                <a:ea typeface="微软雅黑" panose="020B0503020204020204" charset="-122"/>
                <a:cs typeface="宋体" panose="02010600030101010101" pitchFamily="2" charset="-122"/>
                <a:sym typeface="+mn-ea"/>
              </a:rPr>
              <a:t>道德信念</a:t>
            </a:r>
            <a:r>
              <a:rPr lang="zh-CN" altLang="en-US" sz="1600" dirty="0" smtClean="0">
                <a:effectLst/>
                <a:latin typeface="微软雅黑" panose="020B0503020204020204" charset="-122"/>
                <a:ea typeface="微软雅黑" panose="020B0503020204020204" charset="-122"/>
                <a:cs typeface="宋体" panose="02010600030101010101" pitchFamily="2" charset="-122"/>
                <a:sym typeface="+mn-ea"/>
              </a:rPr>
              <a:t>的形成以及道德</a:t>
            </a:r>
            <a:r>
              <a:rPr sz="1600" dirty="0" err="1" smtClean="0">
                <a:effectLst/>
                <a:latin typeface="微软雅黑" panose="020B0503020204020204" charset="-122"/>
                <a:ea typeface="微软雅黑" panose="020B0503020204020204" charset="-122"/>
                <a:cs typeface="宋体" panose="02010600030101010101" pitchFamily="2" charset="-122"/>
                <a:sym typeface="+mn-ea"/>
              </a:rPr>
              <a:t>评价等方面</a:t>
            </a:r>
            <a:r>
              <a:rPr sz="1600" dirty="0" smtClean="0">
                <a:effectLst/>
                <a:latin typeface="微软雅黑" panose="020B0503020204020204" charset="-122"/>
                <a:ea typeface="微软雅黑" panose="020B0503020204020204" charset="-122"/>
                <a:cs typeface="宋体" panose="02010600030101010101" pitchFamily="2" charset="-122"/>
                <a:sym typeface="+mn-ea"/>
              </a:rPr>
              <a:t>。</a:t>
            </a:r>
            <a:r>
              <a:rPr lang="zh-CN" altLang="en-US" sz="1600" dirty="0" smtClean="0">
                <a:latin typeface="微软雅黑" panose="020B0503020204020204" charset="-122"/>
                <a:ea typeface="微软雅黑" panose="020B0503020204020204" charset="-122"/>
                <a:cs typeface="宋体" panose="02010600030101010101" pitchFamily="2" charset="-122"/>
                <a:sym typeface="+mn-ea"/>
              </a:rPr>
              <a:t>道德认识是品德形成的基础，认识水平的高低直接影响到品德的水平。</a:t>
            </a:r>
            <a:endParaRPr lang="zh-CN" altLang="en-US" sz="1600" spc="80" dirty="0">
              <a:solidFill>
                <a:schemeClr val="tx1">
                  <a:lumMod val="75000"/>
                  <a:lumOff val="25000"/>
                </a:schemeClr>
              </a:solidFill>
              <a:latin typeface="微软雅黑" panose="020B0503020204020204" charset="-122"/>
              <a:ea typeface="微软雅黑" panose="020B0503020204020204" charset="-122"/>
            </a:endParaRPr>
          </a:p>
        </p:txBody>
      </p:sp>
      <p:sp>
        <p:nvSpPr>
          <p:cNvPr id="19" name="Right Triangle 13"/>
          <p:cNvSpPr/>
          <p:nvPr>
            <p:custDataLst>
              <p:tags r:id="rId31"/>
            </p:custDataLst>
          </p:nvPr>
        </p:nvSpPr>
        <p:spPr>
          <a:xfrm>
            <a:off x="8980143" y="0"/>
            <a:ext cx="3211859" cy="2888166"/>
          </a:xfrm>
          <a:custGeom>
            <a:avLst/>
            <a:gdLst>
              <a:gd name="connsiteX0" fmla="*/ 0 w 3211859"/>
              <a:gd name="connsiteY0" fmla="*/ 0 h 2888166"/>
              <a:gd name="connsiteX1" fmla="*/ 3211859 w 3211859"/>
              <a:gd name="connsiteY1" fmla="*/ 0 h 2888166"/>
              <a:gd name="connsiteX2" fmla="*/ 3211859 w 3211859"/>
              <a:gd name="connsiteY2" fmla="*/ 2888166 h 2888166"/>
            </a:gdLst>
            <a:ahLst/>
            <a:cxnLst>
              <a:cxn ang="0">
                <a:pos x="connsiteX0" y="connsiteY0"/>
              </a:cxn>
              <a:cxn ang="0">
                <a:pos x="connsiteX1" y="connsiteY1"/>
              </a:cxn>
              <a:cxn ang="0">
                <a:pos x="connsiteX2" y="connsiteY2"/>
              </a:cxn>
            </a:cxnLst>
            <a:rect l="l" t="t" r="r" b="b"/>
            <a:pathLst>
              <a:path w="3211859" h="2888166">
                <a:moveTo>
                  <a:pt x="0" y="0"/>
                </a:moveTo>
                <a:lnTo>
                  <a:pt x="3211859" y="0"/>
                </a:lnTo>
                <a:lnTo>
                  <a:pt x="3211859" y="2888166"/>
                </a:lnTo>
                <a:close/>
              </a:path>
            </a:pathLst>
          </a:custGeom>
          <a:solidFill>
            <a:srgbClr val="53B9A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28" name="直角三角形 27"/>
          <p:cNvSpPr/>
          <p:nvPr>
            <p:custDataLst>
              <p:tags r:id="rId32"/>
            </p:custDataLst>
          </p:nvPr>
        </p:nvSpPr>
        <p:spPr>
          <a:xfrm>
            <a:off x="0" y="3969835"/>
            <a:ext cx="3211859" cy="2888166"/>
          </a:xfrm>
          <a:prstGeom prst="rtTriangle">
            <a:avLst/>
          </a:prstGeom>
          <a:solidFill>
            <a:srgbClr val="53B9A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457200" y="304800"/>
            <a:ext cx="3048000" cy="2222500"/>
            <a:chOff x="720" y="480"/>
            <a:chExt cx="4800" cy="3500"/>
          </a:xfrm>
        </p:grpSpPr>
        <p:sp>
          <p:nvSpPr>
            <p:cNvPr id="2" name="任意多边形: 形状 3"/>
            <p:cNvSpPr/>
            <p:nvPr>
              <p:custDataLst>
                <p:tags r:id="rId2"/>
              </p:custDataLst>
            </p:nvPr>
          </p:nvSpPr>
          <p:spPr>
            <a:xfrm flipH="1" flipV="1">
              <a:off x="720" y="480"/>
              <a:ext cx="4800" cy="2400"/>
            </a:xfrm>
            <a:custGeom>
              <a:avLst/>
              <a:gdLst>
                <a:gd name="connsiteX0" fmla="*/ 3081866 w 3172179"/>
                <a:gd name="connsiteY0" fmla="*/ 0 h 1574799"/>
                <a:gd name="connsiteX1" fmla="*/ 3172179 w 3172179"/>
                <a:gd name="connsiteY1" fmla="*/ 0 h 1574799"/>
                <a:gd name="connsiteX2" fmla="*/ 3172179 w 3172179"/>
                <a:gd name="connsiteY2" fmla="*/ 1574799 h 1574799"/>
                <a:gd name="connsiteX3" fmla="*/ 0 w 3172179"/>
                <a:gd name="connsiteY3" fmla="*/ 1574799 h 1574799"/>
                <a:gd name="connsiteX4" fmla="*/ 0 w 3172179"/>
                <a:gd name="connsiteY4" fmla="*/ 1484488 h 1574799"/>
                <a:gd name="connsiteX5" fmla="*/ 3081866 w 3172179"/>
                <a:gd name="connsiteY5" fmla="*/ 1484488 h 15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2179" h="1574799">
                  <a:moveTo>
                    <a:pt x="3081866" y="0"/>
                  </a:moveTo>
                  <a:lnTo>
                    <a:pt x="3172179" y="0"/>
                  </a:lnTo>
                  <a:lnTo>
                    <a:pt x="3172179" y="1574799"/>
                  </a:lnTo>
                  <a:lnTo>
                    <a:pt x="0" y="1574799"/>
                  </a:lnTo>
                  <a:lnTo>
                    <a:pt x="0" y="1484488"/>
                  </a:lnTo>
                  <a:lnTo>
                    <a:pt x="3081866" y="148448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4" name="矩形 3"/>
            <p:cNvSpPr/>
            <p:nvPr>
              <p:custDataLst>
                <p:tags r:id="rId3"/>
              </p:custDataLst>
            </p:nvPr>
          </p:nvSpPr>
          <p:spPr>
            <a:xfrm>
              <a:off x="720" y="3120"/>
              <a:ext cx="140" cy="1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5" name="矩形 4"/>
            <p:cNvSpPr/>
            <p:nvPr>
              <p:custDataLst>
                <p:tags r:id="rId4"/>
              </p:custDataLst>
            </p:nvPr>
          </p:nvSpPr>
          <p:spPr>
            <a:xfrm>
              <a:off x="720" y="3480"/>
              <a:ext cx="140" cy="140"/>
            </a:xfrm>
            <a:prstGeom prst="rect">
              <a:avLst/>
            </a:prstGeom>
            <a:solidFill>
              <a:srgbClr val="F5B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7" name="矩形 6"/>
            <p:cNvSpPr/>
            <p:nvPr>
              <p:custDataLst>
                <p:tags r:id="rId5"/>
              </p:custDataLst>
            </p:nvPr>
          </p:nvSpPr>
          <p:spPr>
            <a:xfrm>
              <a:off x="720" y="3840"/>
              <a:ext cx="140" cy="140"/>
            </a:xfrm>
            <a:prstGeom prst="rect">
              <a:avLst/>
            </a:prstGeom>
            <a:solidFill>
              <a:srgbClr val="FACA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8" name="组合 7"/>
          <p:cNvGrpSpPr/>
          <p:nvPr>
            <p:custDataLst>
              <p:tags r:id="rId6"/>
            </p:custDataLst>
          </p:nvPr>
        </p:nvGrpSpPr>
        <p:grpSpPr>
          <a:xfrm>
            <a:off x="8686800" y="4334510"/>
            <a:ext cx="3048000" cy="2218690"/>
            <a:chOff x="13680" y="6826"/>
            <a:chExt cx="4800" cy="3494"/>
          </a:xfrm>
        </p:grpSpPr>
        <p:sp>
          <p:nvSpPr>
            <p:cNvPr id="13" name="任意多边形: 形状 2"/>
            <p:cNvSpPr/>
            <p:nvPr>
              <p:custDataLst>
                <p:tags r:id="rId7"/>
              </p:custDataLst>
            </p:nvPr>
          </p:nvSpPr>
          <p:spPr>
            <a:xfrm>
              <a:off x="13680" y="7920"/>
              <a:ext cx="4800" cy="2400"/>
            </a:xfrm>
            <a:custGeom>
              <a:avLst/>
              <a:gdLst>
                <a:gd name="connsiteX0" fmla="*/ 3081866 w 3172179"/>
                <a:gd name="connsiteY0" fmla="*/ 0 h 1574799"/>
                <a:gd name="connsiteX1" fmla="*/ 3172179 w 3172179"/>
                <a:gd name="connsiteY1" fmla="*/ 0 h 1574799"/>
                <a:gd name="connsiteX2" fmla="*/ 3172179 w 3172179"/>
                <a:gd name="connsiteY2" fmla="*/ 1574799 h 1574799"/>
                <a:gd name="connsiteX3" fmla="*/ 0 w 3172179"/>
                <a:gd name="connsiteY3" fmla="*/ 1574799 h 1574799"/>
                <a:gd name="connsiteX4" fmla="*/ 0 w 3172179"/>
                <a:gd name="connsiteY4" fmla="*/ 1484488 h 1574799"/>
                <a:gd name="connsiteX5" fmla="*/ 3081866 w 3172179"/>
                <a:gd name="connsiteY5" fmla="*/ 1484488 h 15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2179" h="1574799">
                  <a:moveTo>
                    <a:pt x="3081866" y="0"/>
                  </a:moveTo>
                  <a:lnTo>
                    <a:pt x="3172179" y="0"/>
                  </a:lnTo>
                  <a:lnTo>
                    <a:pt x="3172179" y="1574799"/>
                  </a:lnTo>
                  <a:lnTo>
                    <a:pt x="0" y="1574799"/>
                  </a:lnTo>
                  <a:lnTo>
                    <a:pt x="0" y="1484488"/>
                  </a:lnTo>
                  <a:lnTo>
                    <a:pt x="3081866" y="148448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24" name="矩形 23"/>
            <p:cNvSpPr/>
            <p:nvPr>
              <p:custDataLst>
                <p:tags r:id="rId8"/>
              </p:custDataLst>
            </p:nvPr>
          </p:nvSpPr>
          <p:spPr>
            <a:xfrm>
              <a:off x="18340" y="6826"/>
              <a:ext cx="140" cy="140"/>
            </a:xfrm>
            <a:prstGeom prst="rect">
              <a:avLst/>
            </a:prstGeom>
            <a:solidFill>
              <a:srgbClr val="FACA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5" name="矩形 24"/>
            <p:cNvSpPr/>
            <p:nvPr>
              <p:custDataLst>
                <p:tags r:id="rId9"/>
              </p:custDataLst>
            </p:nvPr>
          </p:nvSpPr>
          <p:spPr>
            <a:xfrm>
              <a:off x="18340" y="7186"/>
              <a:ext cx="140" cy="140"/>
            </a:xfrm>
            <a:prstGeom prst="rect">
              <a:avLst/>
            </a:prstGeom>
            <a:solidFill>
              <a:srgbClr val="F5B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9" name="矩形 8"/>
            <p:cNvSpPr/>
            <p:nvPr>
              <p:custDataLst>
                <p:tags r:id="rId10"/>
              </p:custDataLst>
            </p:nvPr>
          </p:nvSpPr>
          <p:spPr>
            <a:xfrm>
              <a:off x="18340" y="7546"/>
              <a:ext cx="140" cy="1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19" name="Right Triangle 13"/>
          <p:cNvSpPr/>
          <p:nvPr>
            <p:custDataLst>
              <p:tags r:id="rId11"/>
            </p:custDataLst>
          </p:nvPr>
        </p:nvSpPr>
        <p:spPr>
          <a:xfrm>
            <a:off x="8980143" y="0"/>
            <a:ext cx="3211859" cy="2888166"/>
          </a:xfrm>
          <a:custGeom>
            <a:avLst/>
            <a:gdLst>
              <a:gd name="connsiteX0" fmla="*/ 0 w 3211859"/>
              <a:gd name="connsiteY0" fmla="*/ 0 h 2888166"/>
              <a:gd name="connsiteX1" fmla="*/ 3211859 w 3211859"/>
              <a:gd name="connsiteY1" fmla="*/ 0 h 2888166"/>
              <a:gd name="connsiteX2" fmla="*/ 3211859 w 3211859"/>
              <a:gd name="connsiteY2" fmla="*/ 2888166 h 2888166"/>
            </a:gdLst>
            <a:ahLst/>
            <a:cxnLst>
              <a:cxn ang="0">
                <a:pos x="connsiteX0" y="connsiteY0"/>
              </a:cxn>
              <a:cxn ang="0">
                <a:pos x="connsiteX1" y="connsiteY1"/>
              </a:cxn>
              <a:cxn ang="0">
                <a:pos x="connsiteX2" y="connsiteY2"/>
              </a:cxn>
            </a:cxnLst>
            <a:rect l="l" t="t" r="r" b="b"/>
            <a:pathLst>
              <a:path w="3211859" h="2888166">
                <a:moveTo>
                  <a:pt x="0" y="0"/>
                </a:moveTo>
                <a:lnTo>
                  <a:pt x="3211859" y="0"/>
                </a:lnTo>
                <a:lnTo>
                  <a:pt x="3211859" y="2888166"/>
                </a:lnTo>
                <a:close/>
              </a:path>
            </a:pathLst>
          </a:custGeom>
          <a:solidFill>
            <a:srgbClr val="F2939B">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28" name="直角三角形 27"/>
          <p:cNvSpPr/>
          <p:nvPr>
            <p:custDataLst>
              <p:tags r:id="rId12"/>
            </p:custDataLst>
          </p:nvPr>
        </p:nvSpPr>
        <p:spPr>
          <a:xfrm>
            <a:off x="0" y="3969835"/>
            <a:ext cx="3211859" cy="2888166"/>
          </a:xfrm>
          <a:prstGeom prst="rtTriangle">
            <a:avLst/>
          </a:prstGeom>
          <a:solidFill>
            <a:srgbClr val="F2939B">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文本框 5"/>
          <p:cNvSpPr txBox="1"/>
          <p:nvPr/>
        </p:nvSpPr>
        <p:spPr>
          <a:xfrm>
            <a:off x="1416050" y="1767298"/>
            <a:ext cx="9360000" cy="3322955"/>
          </a:xfrm>
          <a:prstGeom prst="rect">
            <a:avLst/>
          </a:prstGeom>
          <a:noFill/>
        </p:spPr>
        <p:txBody>
          <a:bodyPr wrap="square" rtlCol="0" anchor="ctr" anchorCtr="0">
            <a:sp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t>品德心理结构的这四种成分是相互联系、相互渗透、相互影响、有机结合、缺一不可的。它是品德教育中“晓之以理、动之以情、导之以行、持之以恒”的心理学依据。道德认识是道德情感产生的基础，而道德情感又影响着道德认识的形成及其倾向性。在道德认识和道德情感的基础上产生道德动机，并可引发一定的道德行为。道德意志调节和控制一个人的道德行为，使之贯彻始终，成为道德行为习惯。在品德教育和培养中，只有保证这四种成分的协调、平衡发展，才不会造成品德结构上的缺陷，阻碍品德的发展。</a:t>
            </a:r>
            <a:endParaRPr lang="zh-CN" altLang="en-US" sz="20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565598" y="3928256"/>
              <a:ext cx="3844602" cy="1232210"/>
            </a:xfrm>
            <a:prstGeom prst="rect">
              <a:avLst/>
            </a:prstGeom>
            <a:noFill/>
          </p:spPr>
          <p:txBody>
            <a:bodyPr wrap="square" rtlCol="0" anchor="ctr">
              <a:spAutoFit/>
            </a:bodyPr>
            <a:p>
              <a:pPr algn="ct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小学生品德的发展与培养</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任务二</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030" y="2148205"/>
            <a:ext cx="430403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理解小学生品德发展的特点。</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掌握小学生品德的培养方法。</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030" y="4364355"/>
            <a:ext cx="430403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组织召开一次主题班会，利用群体约定的办法制订个人品德提高计划。</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ctr">
                <a:lnSpc>
                  <a:spcPct val="140000"/>
                </a:lnSpc>
              </a:pPr>
              <a:r>
                <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endParaRPr>
            </a:p>
          </p:txBody>
        </p:sp>
      </p:grpSp>
      <p:grpSp>
        <p:nvGrpSpPr>
          <p:cNvPr id="5" name="组合 4"/>
          <p:cNvGrpSpPr/>
          <p:nvPr/>
        </p:nvGrpSpPr>
        <p:grpSpPr>
          <a:xfrm>
            <a:off x="3559810" y="2448560"/>
            <a:ext cx="5527675" cy="688975"/>
            <a:chOff x="2596" y="2230"/>
            <a:chExt cx="8705" cy="1085"/>
          </a:xfrm>
        </p:grpSpPr>
        <p:sp>
          <p:nvSpPr>
            <p:cNvPr id="2" name="圆角矩形 1"/>
            <p:cNvSpPr/>
            <p:nvPr>
              <p:custDataLst>
                <p:tags r:id="rId5"/>
              </p:custDataLst>
            </p:nvPr>
          </p:nvSpPr>
          <p:spPr>
            <a:xfrm>
              <a:off x="2879" y="2230"/>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3383" y="2326"/>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一、</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小学生品德发展的特点</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6" name="组合 5"/>
          <p:cNvGrpSpPr/>
          <p:nvPr/>
        </p:nvGrpSpPr>
        <p:grpSpPr>
          <a:xfrm>
            <a:off x="3559810" y="3498850"/>
            <a:ext cx="5527675" cy="688975"/>
            <a:chOff x="2596" y="2230"/>
            <a:chExt cx="8705" cy="1085"/>
          </a:xfrm>
        </p:grpSpPr>
        <p:sp>
          <p:nvSpPr>
            <p:cNvPr id="7" name="圆角矩形 6"/>
            <p:cNvSpPr/>
            <p:nvPr>
              <p:custDataLst>
                <p:tags r:id="rId8"/>
              </p:custDataLst>
            </p:nvPr>
          </p:nvSpPr>
          <p:spPr>
            <a:xfrm>
              <a:off x="2879" y="223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3383" y="2342"/>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二、</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小学生良好品德的培养</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2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619250" y="780555"/>
            <a:ext cx="7084060" cy="681990"/>
          </a:xfrm>
          <a:prstGeom prst="rect">
            <a:avLst/>
          </a:prstGeom>
          <a:noFill/>
          <a:effectLst/>
        </p:spPr>
        <p:txBody>
          <a:bodyPr wrap="square" rtlCol="0" anchor="ctr" anchorCtr="0">
            <a:spAutoFit/>
          </a:bodyPr>
          <a:p>
            <a:pPr>
              <a:lnSpc>
                <a:spcPct val="120000"/>
              </a:lnSpc>
            </a:pPr>
            <a:r>
              <a:rPr lang="zh-CN" altLang="en-US" sz="3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rPr>
              <a:t>一、小学生品德发展的特点</a:t>
            </a:r>
            <a:endParaRPr lang="zh-CN" altLang="en-US" sz="3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758134" y="748889"/>
            <a:ext cx="861262" cy="745322"/>
          </a:xfrm>
          <a:prstGeom prst="rect">
            <a:avLst/>
          </a:prstGeom>
          <a:effectLst>
            <a:outerShdw blurRad="25400" dist="25400" dir="8100000" algn="tr" rotWithShape="0">
              <a:prstClr val="black">
                <a:alpha val="40000"/>
              </a:prstClr>
            </a:outerShdw>
          </a:effectLst>
        </p:spPr>
      </p:pic>
      <p:sp>
        <p:nvSpPr>
          <p:cNvPr id="6" name="矩形 5"/>
          <p:cNvSpPr/>
          <p:nvPr>
            <p:custDataLst>
              <p:tags r:id="rId2"/>
            </p:custDataLst>
          </p:nvPr>
        </p:nvSpPr>
        <p:spPr>
          <a:xfrm>
            <a:off x="899795" y="3362960"/>
            <a:ext cx="4841240" cy="1476375"/>
          </a:xfrm>
          <a:prstGeom prst="rect">
            <a:avLst/>
          </a:prstGeom>
        </p:spPr>
        <p:txBody>
          <a:bodyPr wrap="square">
            <a:spAutoFit/>
          </a:bodyPr>
          <a:p>
            <a:pPr indent="508000" algn="just" fontAlgn="auto">
              <a:lnSpc>
                <a:spcPct val="150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rPr>
              <a:t>小学生的道德认识的发展主要表现在</a:t>
            </a:r>
            <a:r>
              <a:rPr lang="zh-CN" altLang="zh-CN" sz="2000" kern="100" dirty="0">
                <a:solidFill>
                  <a:srgbClr val="C00000"/>
                </a:solidFill>
                <a:latin typeface="Arial" panose="020B0604020202020204" pitchFamily="34" charset="0"/>
                <a:ea typeface="汉仪旗黑-55简" panose="00020600040101010101" charset="-122"/>
                <a:cs typeface="Times New Roman" panose="02020603050405020304" pitchFamily="18" charset="0"/>
                <a:sym typeface="+mn-ea"/>
              </a:rPr>
              <a:t>道德概念</a:t>
            </a:r>
            <a:r>
              <a:rPr lang="zh-CN" altLang="zh-CN" sz="2000" kern="100" dirty="0">
                <a:solidFill>
                  <a:schemeClr val="tx1"/>
                </a:solidFill>
                <a:latin typeface="Arial" panose="020B0604020202020204" pitchFamily="34" charset="0"/>
                <a:ea typeface="汉仪旗黑-55简" panose="00020600040101010101" charset="-122"/>
                <a:cs typeface="Times New Roman" panose="02020603050405020304" pitchFamily="18" charset="0"/>
                <a:sym typeface="+mn-ea"/>
              </a:rPr>
              <a:t>的掌握</a:t>
            </a:r>
            <a:r>
              <a:rPr lang="zh-CN" altLang="zh-CN" sz="20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rPr>
              <a:t>、</a:t>
            </a:r>
            <a:r>
              <a:rPr lang="zh-CN" altLang="zh-CN" sz="2000" kern="100" dirty="0">
                <a:solidFill>
                  <a:srgbClr val="C00000"/>
                </a:solidFill>
                <a:latin typeface="Arial" panose="020B0604020202020204" pitchFamily="34" charset="0"/>
                <a:ea typeface="汉仪旗黑-55简" panose="00020600040101010101" charset="-122"/>
                <a:cs typeface="Times New Roman" panose="02020603050405020304" pitchFamily="18" charset="0"/>
                <a:sym typeface="+mn-ea"/>
              </a:rPr>
              <a:t>道德判断能力</a:t>
            </a:r>
            <a:r>
              <a:rPr lang="zh-CN" altLang="zh-CN" sz="2000" kern="100" dirty="0">
                <a:solidFill>
                  <a:schemeClr val="tx1"/>
                </a:solidFill>
                <a:latin typeface="Arial" panose="020B0604020202020204" pitchFamily="34" charset="0"/>
                <a:ea typeface="汉仪旗黑-55简" panose="00020600040101010101" charset="-122"/>
                <a:cs typeface="Times New Roman" panose="02020603050405020304" pitchFamily="18" charset="0"/>
                <a:sym typeface="+mn-ea"/>
              </a:rPr>
              <a:t>的发展</a:t>
            </a:r>
            <a:r>
              <a:rPr lang="zh-CN" altLang="zh-CN" sz="20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rPr>
              <a:t>及</a:t>
            </a:r>
            <a:r>
              <a:rPr lang="zh-CN" altLang="zh-CN" sz="2000" kern="100" dirty="0">
                <a:solidFill>
                  <a:srgbClr val="C00000"/>
                </a:solidFill>
                <a:latin typeface="Arial" panose="020B0604020202020204" pitchFamily="34" charset="0"/>
                <a:ea typeface="汉仪旗黑-55简" panose="00020600040101010101" charset="-122"/>
                <a:cs typeface="Times New Roman" panose="02020603050405020304" pitchFamily="18" charset="0"/>
                <a:sym typeface="+mn-ea"/>
              </a:rPr>
              <a:t>道德信念</a:t>
            </a:r>
            <a:r>
              <a:rPr lang="zh-CN" altLang="zh-CN" sz="2000" kern="100" dirty="0">
                <a:solidFill>
                  <a:schemeClr val="tx1"/>
                </a:solidFill>
                <a:latin typeface="Arial" panose="020B0604020202020204" pitchFamily="34" charset="0"/>
                <a:ea typeface="汉仪旗黑-55简" panose="00020600040101010101" charset="-122"/>
                <a:cs typeface="Times New Roman" panose="02020603050405020304" pitchFamily="18" charset="0"/>
                <a:sym typeface="+mn-ea"/>
              </a:rPr>
              <a:t>的形成</a:t>
            </a:r>
            <a:r>
              <a:rPr lang="zh-CN" altLang="zh-CN" sz="20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rPr>
              <a:t>三个方面。</a:t>
            </a:r>
            <a:endParaRPr lang="zh-CN" altLang="zh-CN" sz="20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endParaRPr>
          </a:p>
        </p:txBody>
      </p:sp>
      <p:sp>
        <p:nvSpPr>
          <p:cNvPr id="20" name="文本框 19"/>
          <p:cNvSpPr txBox="1"/>
          <p:nvPr>
            <p:custDataLst>
              <p:tags r:id="rId3"/>
            </p:custDataLst>
          </p:nvPr>
        </p:nvSpPr>
        <p:spPr>
          <a:xfrm>
            <a:off x="758190" y="2639060"/>
            <a:ext cx="5619115" cy="460375"/>
          </a:xfrm>
          <a:prstGeom prst="rect">
            <a:avLst/>
          </a:prstGeom>
          <a:noFill/>
        </p:spPr>
        <p:txBody>
          <a:bodyPr wrap="square" rtlCol="0">
            <a:spAutoFit/>
          </a:bodyPr>
          <a:p>
            <a:r>
              <a:rPr lang="zh-CN" altLang="zh-CN" sz="24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rPr>
              <a:t>（一）小学生道德认识的发展</a:t>
            </a:r>
            <a:endParaRPr lang="zh-CN" altLang="zh-CN" sz="24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endParaRPr>
          </a:p>
        </p:txBody>
      </p:sp>
      <p:pic>
        <p:nvPicPr>
          <p:cNvPr id="21" name="图形 12"/>
          <p:cNvPicPr>
            <a:picLocks noChangeAspect="1"/>
          </p:cNvPicPr>
          <p:nvPr/>
        </p:nvPicPr>
        <p:blipFill>
          <a:blip r:embed="rId4"/>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stretch>
            <a:fillRect/>
          </a:stretch>
        </p:blipFill>
        <p:spPr>
          <a:xfrm>
            <a:off x="10639592" y="1700527"/>
            <a:ext cx="501660" cy="501660"/>
          </a:xfrm>
          <a:prstGeom prst="rect">
            <a:avLst/>
          </a:prstGeom>
          <a:effectLst>
            <a:outerShdw blurRad="12700" dist="12700" dir="2700000" algn="tl" rotWithShape="0">
              <a:prstClr val="black">
                <a:alpha val="40000"/>
              </a:prstClr>
            </a:outerShdw>
          </a:effectLst>
        </p:spPr>
      </p:pic>
      <p:pic>
        <p:nvPicPr>
          <p:cNvPr id="26" name="图片 25"/>
          <p:cNvPicPr>
            <a:picLocks noChangeAspect="1"/>
          </p:cNvPicPr>
          <p:nvPr/>
        </p:nvPicPr>
        <p:blipFill>
          <a:blip r:embed="rId6">
            <a:extLst>
              <a:ext uri="{28A0092B-C50C-407E-A947-70E740481C1C}">
                <a14:useLocalDpi xmlns:a14="http://schemas.microsoft.com/office/drawing/2010/main" val="0"/>
              </a:ext>
            </a:extLst>
          </a:blip>
          <a:srcRect l="4300" t="8702" r="10673"/>
          <a:stretch>
            <a:fillRect/>
          </a:stretch>
        </p:blipFill>
        <p:spPr>
          <a:xfrm>
            <a:off x="6151245" y="2546350"/>
            <a:ext cx="5533390" cy="334264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sp>
        <p:nvSpPr>
          <p:cNvPr id="3" name="圆角矩形 2"/>
          <p:cNvSpPr/>
          <p:nvPr/>
        </p:nvSpPr>
        <p:spPr>
          <a:xfrm>
            <a:off x="426085" y="459105"/>
            <a:ext cx="11340000" cy="5940000"/>
          </a:xfrm>
          <a:prstGeom prst="roundRect">
            <a:avLst>
              <a:gd name="adj" fmla="val 2967"/>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2" presetClass="entr" presetSubtype="4"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486535" y="704850"/>
            <a:ext cx="6340475" cy="681990"/>
          </a:xfrm>
          <a:prstGeom prst="rect">
            <a:avLst/>
          </a:prstGeom>
          <a:noFill/>
          <a:effectLst/>
        </p:spPr>
        <p:txBody>
          <a:bodyPr wrap="square" rtlCol="0" anchor="ctr" anchorCtr="0">
            <a:spAutoFit/>
          </a:bodyPr>
          <a:p>
            <a:pPr>
              <a:lnSpc>
                <a:spcPct val="120000"/>
              </a:lnSpc>
            </a:pPr>
            <a:r>
              <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（一）小学生道德认识的发展</a:t>
            </a:r>
            <a:endPar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625419" y="67332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750534" y="946822"/>
            <a:ext cx="520525" cy="520525"/>
          </a:xfrm>
          <a:prstGeom prst="rect">
            <a:avLst/>
          </a:prstGeom>
          <a:effectLst>
            <a:outerShdw blurRad="12700" dist="12700" dir="2700000" algn="tl" rotWithShape="0">
              <a:prstClr val="black">
                <a:alpha val="40000"/>
              </a:prstClr>
            </a:outerShdw>
          </a:effectLst>
        </p:spPr>
      </p:pic>
      <p:grpSp>
        <p:nvGrpSpPr>
          <p:cNvPr id="5" name="组合 4"/>
          <p:cNvGrpSpPr/>
          <p:nvPr/>
        </p:nvGrpSpPr>
        <p:grpSpPr>
          <a:xfrm>
            <a:off x="802204" y="1737275"/>
            <a:ext cx="4480789" cy="4366163"/>
            <a:chOff x="1441" y="2085"/>
            <a:chExt cx="7395" cy="7737"/>
          </a:xfrm>
        </p:grpSpPr>
        <p:grpSp>
          <p:nvGrpSpPr>
            <p:cNvPr id="14857" name="Group 14857"/>
            <p:cNvGrpSpPr/>
            <p:nvPr>
              <p:custDataLst>
                <p:tags r:id="rId3"/>
              </p:custDataLst>
            </p:nvPr>
          </p:nvGrpSpPr>
          <p:grpSpPr>
            <a:xfrm>
              <a:off x="1441" y="2085"/>
              <a:ext cx="7395" cy="7737"/>
              <a:chOff x="0" y="0"/>
              <a:chExt cx="5009165" cy="5240493"/>
            </a:xfrm>
          </p:grpSpPr>
          <p:sp>
            <p:nvSpPr>
              <p:cNvPr id="14855" name="Shape 14855"/>
              <p:cNvSpPr/>
              <p:nvPr>
                <p:custDataLst>
                  <p:tags r:id="rId4"/>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5"/>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6"/>
              </p:custDataLst>
            </p:nvPr>
          </p:nvSpPr>
          <p:spPr>
            <a:xfrm flipH="1">
              <a:off x="1452" y="2106"/>
              <a:ext cx="3563" cy="618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FFC00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a:spLocks noChangeAspect="1"/>
            </p:cNvSpPr>
            <p:nvPr>
              <p:custDataLst>
                <p:tags r:id="rId7"/>
              </p:custDataLst>
            </p:nvPr>
          </p:nvSpPr>
          <p:spPr>
            <a:xfrm flipH="1">
              <a:off x="3228" y="3983"/>
              <a:ext cx="2721" cy="472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B05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8"/>
              </p:custDataLst>
            </p:nvPr>
          </p:nvSpPr>
          <p:spPr>
            <a:xfrm flipH="1">
              <a:off x="5112" y="5936"/>
              <a:ext cx="1774" cy="308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chemeClr val="accent1"/>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2" name="文本框 1"/>
            <p:cNvSpPr txBox="1"/>
            <p:nvPr>
              <p:custDataLst>
                <p:tags r:id="rId9"/>
              </p:custDataLst>
            </p:nvPr>
          </p:nvSpPr>
          <p:spPr>
            <a:xfrm>
              <a:off x="2470" y="4801"/>
              <a:ext cx="1527" cy="925"/>
            </a:xfrm>
            <a:prstGeom prst="rect">
              <a:avLst/>
            </a:prstGeom>
            <a:noFill/>
          </p:spPr>
          <p:txBody>
            <a:bodyPr wrap="square" rtlCol="0">
              <a:spAutoFit/>
            </a:bodyPr>
            <a:p>
              <a:pPr algn="ct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10"/>
              </p:custDataLst>
            </p:nvPr>
          </p:nvSpPr>
          <p:spPr>
            <a:xfrm>
              <a:off x="4093" y="6078"/>
              <a:ext cx="1056" cy="925"/>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3" name="文本框 2"/>
            <p:cNvSpPr txBox="1"/>
            <p:nvPr>
              <p:custDataLst>
                <p:tags r:id="rId11"/>
              </p:custDataLst>
            </p:nvPr>
          </p:nvSpPr>
          <p:spPr>
            <a:xfrm>
              <a:off x="5615" y="7303"/>
              <a:ext cx="1056" cy="925"/>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grpSp>
      <p:sp>
        <p:nvSpPr>
          <p:cNvPr id="7" name="矩形 6"/>
          <p:cNvSpPr/>
          <p:nvPr>
            <p:custDataLst>
              <p:tags r:id="rId12"/>
            </p:custDataLst>
          </p:nvPr>
        </p:nvSpPr>
        <p:spPr>
          <a:xfrm>
            <a:off x="4804410" y="2167255"/>
            <a:ext cx="5760000" cy="1058545"/>
          </a:xfrm>
          <a:prstGeom prst="rect">
            <a:avLst/>
          </a:prstGeom>
          <a:solidFill>
            <a:schemeClr val="accent1">
              <a:lumMod val="20000"/>
              <a:lumOff val="80000"/>
            </a:scheme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4" name="直线连接符 5"/>
          <p:cNvCxnSpPr/>
          <p:nvPr>
            <p:custDataLst>
              <p:tags r:id="rId13"/>
            </p:custDataLst>
          </p:nvPr>
        </p:nvCxnSpPr>
        <p:spPr>
          <a:xfrm>
            <a:off x="4804107" y="2167391"/>
            <a:ext cx="0" cy="1057910"/>
          </a:xfrm>
          <a:prstGeom prst="line">
            <a:avLst/>
          </a:prstGeom>
          <a:ln w="25400">
            <a:solidFill>
              <a:schemeClr val="accent1"/>
            </a:solidFill>
          </a:ln>
        </p:spPr>
        <p:style>
          <a:lnRef idx="1">
            <a:srgbClr val="2196F3"/>
          </a:lnRef>
          <a:fillRef idx="0">
            <a:srgbClr val="2196F3"/>
          </a:fillRef>
          <a:effectRef idx="0">
            <a:srgbClr val="2196F3"/>
          </a:effectRef>
          <a:fontRef idx="minor">
            <a:srgbClr val="222222"/>
          </a:fontRef>
        </p:style>
      </p:cxnSp>
      <p:sp>
        <p:nvSpPr>
          <p:cNvPr id="27" name="矩形 26"/>
          <p:cNvSpPr/>
          <p:nvPr>
            <p:custDataLst>
              <p:tags r:id="rId14"/>
            </p:custDataLst>
          </p:nvPr>
        </p:nvSpPr>
        <p:spPr>
          <a:xfrm>
            <a:off x="5322570" y="3583940"/>
            <a:ext cx="5760000" cy="1058545"/>
          </a:xfrm>
          <a:prstGeom prst="rect">
            <a:avLst/>
          </a:prstGeom>
          <a:solidFill>
            <a:srgbClr val="95D955">
              <a:alpha val="56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0" name="直线连接符 29"/>
          <p:cNvCxnSpPr/>
          <p:nvPr>
            <p:custDataLst>
              <p:tags r:id="rId15"/>
            </p:custDataLst>
          </p:nvPr>
        </p:nvCxnSpPr>
        <p:spPr>
          <a:xfrm>
            <a:off x="5322732" y="3583806"/>
            <a:ext cx="0" cy="1057910"/>
          </a:xfrm>
          <a:prstGeom prst="line">
            <a:avLst/>
          </a:prstGeom>
          <a:ln w="25400">
            <a:solidFill>
              <a:srgbClr val="00B050"/>
            </a:solidFill>
          </a:ln>
        </p:spPr>
        <p:style>
          <a:lnRef idx="1">
            <a:srgbClr val="2196F3"/>
          </a:lnRef>
          <a:fillRef idx="0">
            <a:srgbClr val="2196F3"/>
          </a:fillRef>
          <a:effectRef idx="0">
            <a:srgbClr val="2196F3"/>
          </a:effectRef>
          <a:fontRef idx="minor">
            <a:srgbClr val="222222"/>
          </a:fontRef>
        </p:style>
      </p:cxnSp>
      <p:sp>
        <p:nvSpPr>
          <p:cNvPr id="32" name="矩形 31"/>
          <p:cNvSpPr/>
          <p:nvPr>
            <p:custDataLst>
              <p:tags r:id="rId16"/>
            </p:custDataLst>
          </p:nvPr>
        </p:nvSpPr>
        <p:spPr>
          <a:xfrm>
            <a:off x="5841365" y="4979035"/>
            <a:ext cx="5760000" cy="1058545"/>
          </a:xfrm>
          <a:prstGeom prst="rect">
            <a:avLst/>
          </a:prstGeom>
          <a:solidFill>
            <a:srgbClr val="EAFF00">
              <a:alpha val="53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5" name="直线连接符 34"/>
          <p:cNvCxnSpPr/>
          <p:nvPr>
            <p:custDataLst>
              <p:tags r:id="rId17"/>
            </p:custDataLst>
          </p:nvPr>
        </p:nvCxnSpPr>
        <p:spPr>
          <a:xfrm>
            <a:off x="5841358" y="4979159"/>
            <a:ext cx="0" cy="1057910"/>
          </a:xfrm>
          <a:prstGeom prst="line">
            <a:avLst/>
          </a:prstGeom>
          <a:ln w="25400">
            <a:solidFill>
              <a:srgbClr val="FFC000"/>
            </a:solidFill>
          </a:ln>
        </p:spPr>
        <p:style>
          <a:lnRef idx="1">
            <a:srgbClr val="2196F3"/>
          </a:lnRef>
          <a:fillRef idx="0">
            <a:srgbClr val="2196F3"/>
          </a:fillRef>
          <a:effectRef idx="0">
            <a:srgbClr val="2196F3"/>
          </a:effectRef>
          <a:fontRef idx="minor">
            <a:srgbClr val="222222"/>
          </a:fontRef>
        </p:style>
      </p:cxnSp>
      <p:sp>
        <p:nvSpPr>
          <p:cNvPr id="40" name="文本框 39"/>
          <p:cNvSpPr txBox="1"/>
          <p:nvPr>
            <p:custDataLst>
              <p:tags r:id="rId18"/>
            </p:custDataLst>
          </p:nvPr>
        </p:nvSpPr>
        <p:spPr>
          <a:xfrm>
            <a:off x="4804410" y="2303145"/>
            <a:ext cx="5760000" cy="787400"/>
          </a:xfrm>
          <a:prstGeom prst="rect">
            <a:avLst/>
          </a:prstGeom>
          <a:noFill/>
        </p:spPr>
        <p:txBody>
          <a:bodyPr wrap="square" lIns="179705" rIns="179705" rtlCol="0" anchor="ctr" anchorCtr="0">
            <a:noAutofit/>
          </a:bodyPr>
          <a:p>
            <a:pPr algn="just"/>
            <a:r>
              <a:rPr lang="zh-CN" altLang="en-US" dirty="0">
                <a:solidFill>
                  <a:schemeClr val="tx1"/>
                </a:solidFill>
                <a:uFillTx/>
                <a:latin typeface="微软雅黑" panose="020B0503020204020204" charset="-122"/>
                <a:ea typeface="微软雅黑" panose="020B0503020204020204" charset="-122"/>
              </a:rPr>
              <a:t>对道德概念的理解，从直观具体、比较肤浅的理解逐步过渡到比较抽象、本质的理解，但总体水平不高。</a:t>
            </a:r>
            <a:endParaRPr lang="zh-CN" altLang="en-US" dirty="0">
              <a:solidFill>
                <a:schemeClr val="tx1"/>
              </a:solidFill>
              <a:uFillTx/>
              <a:latin typeface="微软雅黑" panose="020B0503020204020204" charset="-122"/>
              <a:ea typeface="微软雅黑" panose="020B0503020204020204" charset="-122"/>
            </a:endParaRPr>
          </a:p>
        </p:txBody>
      </p:sp>
      <p:sp>
        <p:nvSpPr>
          <p:cNvPr id="41" name="文本框 40"/>
          <p:cNvSpPr txBox="1"/>
          <p:nvPr>
            <p:custDataLst>
              <p:tags r:id="rId19"/>
            </p:custDataLst>
          </p:nvPr>
        </p:nvSpPr>
        <p:spPr>
          <a:xfrm>
            <a:off x="5322570" y="3719195"/>
            <a:ext cx="5760000" cy="787400"/>
          </a:xfrm>
          <a:prstGeom prst="rect">
            <a:avLst/>
          </a:prstGeom>
          <a:noFill/>
        </p:spPr>
        <p:txBody>
          <a:bodyPr wrap="square" lIns="179705" rIns="179705" rtlCol="0" anchor="ctr" anchorCtr="0">
            <a:noAutofit/>
          </a:bodyPr>
          <a:p>
            <a:pPr algn="just"/>
            <a:r>
              <a:rPr lang="zh-CN" altLang="en-US" dirty="0" smtClean="0">
                <a:latin typeface="宋体" panose="02010600030101010101" pitchFamily="2" charset="-122"/>
                <a:sym typeface="+mn-ea"/>
              </a:rPr>
              <a:t>道德判断逐渐由他律到自律，由只注意行为后果逐步过渡到比较全面地考虑动机和后果的统一关系。</a:t>
            </a:r>
            <a:endParaRPr lang="zh-CN" altLang="en-US" dirty="0" smtClean="0">
              <a:latin typeface="宋体" panose="02010600030101010101" pitchFamily="2" charset="-122"/>
              <a:sym typeface="+mn-ea"/>
            </a:endParaRPr>
          </a:p>
        </p:txBody>
      </p:sp>
      <p:sp>
        <p:nvSpPr>
          <p:cNvPr id="42" name="文本框 41"/>
          <p:cNvSpPr txBox="1"/>
          <p:nvPr>
            <p:custDataLst>
              <p:tags r:id="rId20"/>
            </p:custDataLst>
          </p:nvPr>
        </p:nvSpPr>
        <p:spPr>
          <a:xfrm>
            <a:off x="5841365" y="5114290"/>
            <a:ext cx="5760000" cy="787400"/>
          </a:xfrm>
          <a:prstGeom prst="rect">
            <a:avLst/>
          </a:prstGeom>
          <a:noFill/>
        </p:spPr>
        <p:txBody>
          <a:bodyPr wrap="square" lIns="179705" rIns="179705" rtlCol="0" anchor="ctr" anchorCtr="0">
            <a:noAutofit/>
          </a:bodyPr>
          <a:p>
            <a:pPr algn="just"/>
            <a:r>
              <a:rPr lang="zh-CN" altLang="en-US" dirty="0" smtClean="0">
                <a:latin typeface="宋体" panose="02010600030101010101" pitchFamily="2" charset="-122"/>
                <a:sym typeface="+mn-ea"/>
              </a:rPr>
              <a:t>道德信念初步形成，但不稳定。</a:t>
            </a:r>
            <a:endParaRPr lang="zh-CN" altLang="en-US" dirty="0" smtClean="0">
              <a:latin typeface="宋体" panose="02010600030101010101" pitchFamily="2" charset="-122"/>
              <a:sym typeface="+mn-ea"/>
            </a:endParaRPr>
          </a:p>
        </p:txBody>
      </p:sp>
      <p:sp>
        <p:nvSpPr>
          <p:cNvPr id="8" name="圆角矩形 7"/>
          <p:cNvSpPr/>
          <p:nvPr/>
        </p:nvSpPr>
        <p:spPr>
          <a:xfrm>
            <a:off x="426085" y="459105"/>
            <a:ext cx="11340000" cy="5940000"/>
          </a:xfrm>
          <a:prstGeom prst="roundRect">
            <a:avLst>
              <a:gd name="adj" fmla="val 2967"/>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521075" y="437515"/>
            <a:ext cx="5149215" cy="1299845"/>
            <a:chOff x="3819073" y="1631929"/>
            <a:chExt cx="5149212" cy="1470025"/>
          </a:xfrm>
        </p:grpSpPr>
        <p:sp>
          <p:nvSpPr>
            <p:cNvPr id="14" name="Rectangle 2"/>
            <p:cNvSpPr txBox="1">
              <a:spLocks noChangeArrowheads="1"/>
            </p:cNvSpPr>
            <p:nvPr/>
          </p:nvSpPr>
          <p:spPr>
            <a:xfrm>
              <a:off x="4837618" y="1631929"/>
              <a:ext cx="2798358"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7200" b="1" kern="0" dirty="0">
                  <a:ln w="12700">
                    <a:noFill/>
                  </a:ln>
                  <a:solidFill>
                    <a:schemeClr val="accent1">
                      <a:lumMod val="25000"/>
                    </a:schemeClr>
                  </a:solidFill>
                  <a:latin typeface="Arial" panose="020B0604020202020204" pitchFamily="34" charset="0"/>
                  <a:ea typeface="汉仪旗黑-55简" panose="00020600040101010101" charset="-122"/>
                  <a:cs typeface="+mn-ea"/>
                  <a:sym typeface="+mn-lt"/>
                </a:rPr>
                <a:t>目录</a:t>
              </a:r>
              <a:endParaRPr kumimoji="0" lang="zh-CN" altLang="en-US" sz="7200" b="1" kern="0" dirty="0">
                <a:ln w="12700">
                  <a:noFill/>
                </a:ln>
                <a:solidFill>
                  <a:schemeClr val="accent1">
                    <a:lumMod val="25000"/>
                  </a:schemeClr>
                </a:solidFill>
                <a:latin typeface="Arial" panose="020B0604020202020204" pitchFamily="34" charset="0"/>
                <a:ea typeface="汉仪旗黑-55简" panose="00020600040101010101" charset="-122"/>
                <a:cs typeface="+mn-ea"/>
                <a:sym typeface="+mn-lt"/>
              </a:endParaRPr>
            </a:p>
          </p:txBody>
        </p:sp>
        <p:grpSp>
          <p:nvGrpSpPr>
            <p:cNvPr id="16" name="组合 15"/>
            <p:cNvGrpSpPr/>
            <p:nvPr/>
          </p:nvGrpSpPr>
          <p:grpSpPr>
            <a:xfrm>
              <a:off x="3819073" y="2344454"/>
              <a:ext cx="5149212" cy="25400"/>
              <a:chOff x="3791744" y="3438525"/>
              <a:chExt cx="5149212" cy="25400"/>
            </a:xfrm>
          </p:grpSpPr>
          <p:cxnSp>
            <p:nvCxnSpPr>
              <p:cNvPr id="17" name="直接连接符 16"/>
              <p:cNvCxnSpPr/>
              <p:nvPr>
                <p:custDataLst>
                  <p:tags r:id="rId1"/>
                </p:custDataLst>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18" name="直接连接符 17"/>
              <p:cNvCxnSpPr/>
              <p:nvPr>
                <p:custDataLst>
                  <p:tags r:id="rId2"/>
                </p:custDataLst>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grpSp>
      </p:grpSp>
      <p:grpSp>
        <p:nvGrpSpPr>
          <p:cNvPr id="6" name="组合 5"/>
          <p:cNvGrpSpPr/>
          <p:nvPr/>
        </p:nvGrpSpPr>
        <p:grpSpPr>
          <a:xfrm>
            <a:off x="1166495" y="4261485"/>
            <a:ext cx="4809400" cy="398780"/>
            <a:chOff x="2453" y="3739"/>
            <a:chExt cx="6264" cy="628"/>
          </a:xfrm>
        </p:grpSpPr>
        <p:sp>
          <p:nvSpPr>
            <p:cNvPr id="67" name="Rectangle 70"/>
            <p:cNvSpPr>
              <a:spLocks noChangeArrowheads="1"/>
            </p:cNvSpPr>
            <p:nvPr>
              <p:custDataLst>
                <p:tags r:id="rId3"/>
              </p:custDataLst>
            </p:nvPr>
          </p:nvSpPr>
          <p:spPr bwMode="auto">
            <a:xfrm>
              <a:off x="3947" y="3739"/>
              <a:ext cx="4770"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小学生的情感过程和意志过程</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5" name="文本框 4"/>
            <p:cNvSpPr txBox="1"/>
            <p:nvPr>
              <p:custDataLst>
                <p:tags r:id="rId4"/>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项目五</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7" name="组合 6"/>
          <p:cNvGrpSpPr/>
          <p:nvPr/>
        </p:nvGrpSpPr>
        <p:grpSpPr>
          <a:xfrm>
            <a:off x="1166495" y="2520315"/>
            <a:ext cx="4808583" cy="398780"/>
            <a:chOff x="2453" y="3739"/>
            <a:chExt cx="6263" cy="628"/>
          </a:xfrm>
        </p:grpSpPr>
        <p:sp>
          <p:nvSpPr>
            <p:cNvPr id="8" name="Rectangle 70"/>
            <p:cNvSpPr>
              <a:spLocks noChangeArrowheads="1"/>
            </p:cNvSpPr>
            <p:nvPr>
              <p:custDataLst>
                <p:tags r:id="rId5"/>
              </p:custDataLst>
            </p:nvPr>
          </p:nvSpPr>
          <p:spPr bwMode="auto">
            <a:xfrm>
              <a:off x="3947" y="3739"/>
              <a:ext cx="476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小学生的感觉、知觉和注意</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10" name="文本框 9"/>
            <p:cNvSpPr txBox="1"/>
            <p:nvPr>
              <p:custDataLst>
                <p:tags r:id="rId6"/>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项目二</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11" name="组合 10"/>
          <p:cNvGrpSpPr/>
          <p:nvPr/>
        </p:nvGrpSpPr>
        <p:grpSpPr>
          <a:xfrm>
            <a:off x="1166495" y="3100705"/>
            <a:ext cx="4248150" cy="398780"/>
            <a:chOff x="2453" y="3739"/>
            <a:chExt cx="5533" cy="628"/>
          </a:xfrm>
        </p:grpSpPr>
        <p:sp>
          <p:nvSpPr>
            <p:cNvPr id="12" name="Rectangle 70"/>
            <p:cNvSpPr>
              <a:spLocks noChangeArrowheads="1"/>
            </p:cNvSpPr>
            <p:nvPr>
              <p:custDataLst>
                <p:tags r:id="rId7"/>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小学生的记忆</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15" name="文本框 14"/>
            <p:cNvSpPr txBox="1"/>
            <p:nvPr>
              <p:custDataLst>
                <p:tags r:id="rId8"/>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项目三</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19" name="组合 18"/>
          <p:cNvGrpSpPr/>
          <p:nvPr/>
        </p:nvGrpSpPr>
        <p:grpSpPr>
          <a:xfrm>
            <a:off x="1166495" y="3681095"/>
            <a:ext cx="4248150" cy="398780"/>
            <a:chOff x="2453" y="3739"/>
            <a:chExt cx="5533" cy="628"/>
          </a:xfrm>
        </p:grpSpPr>
        <p:sp>
          <p:nvSpPr>
            <p:cNvPr id="20" name="Rectangle 70"/>
            <p:cNvSpPr>
              <a:spLocks noChangeArrowheads="1"/>
            </p:cNvSpPr>
            <p:nvPr>
              <p:custDataLst>
                <p:tags r:id="rId9"/>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小学生的思维与想象</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1" name="文本框 20"/>
            <p:cNvSpPr txBox="1"/>
            <p:nvPr>
              <p:custDataLst>
                <p:tags r:id="rId10"/>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项目四</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3" name="组合 22"/>
          <p:cNvGrpSpPr/>
          <p:nvPr/>
        </p:nvGrpSpPr>
        <p:grpSpPr>
          <a:xfrm>
            <a:off x="1166495" y="1939925"/>
            <a:ext cx="4248150" cy="398780"/>
            <a:chOff x="2453" y="3739"/>
            <a:chExt cx="5533" cy="628"/>
          </a:xfrm>
        </p:grpSpPr>
        <p:sp>
          <p:nvSpPr>
            <p:cNvPr id="34" name="Rectangle 70"/>
            <p:cNvSpPr>
              <a:spLocks noChangeArrowheads="1"/>
            </p:cNvSpPr>
            <p:nvPr>
              <p:custDataLst>
                <p:tags r:id="rId11"/>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绪论</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35" name="文本框 34"/>
            <p:cNvSpPr txBox="1"/>
            <p:nvPr>
              <p:custDataLst>
                <p:tags r:id="rId12"/>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项目一</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39" name="组合 38"/>
          <p:cNvGrpSpPr/>
          <p:nvPr/>
        </p:nvGrpSpPr>
        <p:grpSpPr>
          <a:xfrm>
            <a:off x="6334125" y="1939925"/>
            <a:ext cx="5071110" cy="398780"/>
            <a:chOff x="2453" y="3739"/>
            <a:chExt cx="7986" cy="628"/>
          </a:xfrm>
        </p:grpSpPr>
        <p:sp>
          <p:nvSpPr>
            <p:cNvPr id="40" name="Rectangle 70"/>
            <p:cNvSpPr>
              <a:spLocks noChangeArrowheads="1"/>
            </p:cNvSpPr>
            <p:nvPr>
              <p:custDataLst>
                <p:tags r:id="rId13"/>
              </p:custDataLst>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小学生的自我意识</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1" name="文本框 40"/>
            <p:cNvSpPr txBox="1"/>
            <p:nvPr>
              <p:custDataLst>
                <p:tags r:id="rId14"/>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项目七</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2" name="组合 41"/>
          <p:cNvGrpSpPr/>
          <p:nvPr/>
        </p:nvGrpSpPr>
        <p:grpSpPr>
          <a:xfrm>
            <a:off x="6334125" y="2517775"/>
            <a:ext cx="5071110" cy="398780"/>
            <a:chOff x="2453" y="3739"/>
            <a:chExt cx="7986" cy="628"/>
          </a:xfrm>
        </p:grpSpPr>
        <p:sp>
          <p:nvSpPr>
            <p:cNvPr id="43" name="Rectangle 70"/>
            <p:cNvSpPr>
              <a:spLocks noChangeArrowheads="1"/>
            </p:cNvSpPr>
            <p:nvPr>
              <p:custDataLst>
                <p:tags r:id="rId15"/>
              </p:custDataLst>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小学生的个性心理特征</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4" name="文本框 43"/>
            <p:cNvSpPr txBox="1"/>
            <p:nvPr>
              <p:custDataLst>
                <p:tags r:id="rId16"/>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项目八</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5" name="组合 44"/>
          <p:cNvGrpSpPr/>
          <p:nvPr/>
        </p:nvGrpSpPr>
        <p:grpSpPr>
          <a:xfrm>
            <a:off x="6334125" y="3095625"/>
            <a:ext cx="5070475" cy="398780"/>
            <a:chOff x="2453" y="3739"/>
            <a:chExt cx="7985" cy="628"/>
          </a:xfrm>
        </p:grpSpPr>
        <p:sp>
          <p:nvSpPr>
            <p:cNvPr id="46" name="Rectangle 70"/>
            <p:cNvSpPr>
              <a:spLocks noChangeArrowheads="1"/>
            </p:cNvSpPr>
            <p:nvPr>
              <p:custDataLst>
                <p:tags r:id="rId17"/>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小学生的学习动机与学习迁移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7" name="文本框 46"/>
            <p:cNvSpPr txBox="1"/>
            <p:nvPr>
              <p:custDataLst>
                <p:tags r:id="rId18"/>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项目九</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8" name="组合 47"/>
          <p:cNvGrpSpPr/>
          <p:nvPr/>
        </p:nvGrpSpPr>
        <p:grpSpPr>
          <a:xfrm>
            <a:off x="1166495" y="4841875"/>
            <a:ext cx="5070475" cy="398780"/>
            <a:chOff x="2453" y="3739"/>
            <a:chExt cx="7985" cy="628"/>
          </a:xfrm>
        </p:grpSpPr>
        <p:sp>
          <p:nvSpPr>
            <p:cNvPr id="49" name="Rectangle 70"/>
            <p:cNvSpPr>
              <a:spLocks noChangeArrowheads="1"/>
            </p:cNvSpPr>
            <p:nvPr>
              <p:custDataLst>
                <p:tags r:id="rId19"/>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个性及小学生的个性倾向性</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50" name="文本框 49"/>
            <p:cNvSpPr txBox="1"/>
            <p:nvPr>
              <p:custDataLst>
                <p:tags r:id="rId20"/>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项目六</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 name="组合 1"/>
          <p:cNvGrpSpPr/>
          <p:nvPr/>
        </p:nvGrpSpPr>
        <p:grpSpPr>
          <a:xfrm>
            <a:off x="6334125" y="3673475"/>
            <a:ext cx="5070475" cy="398780"/>
            <a:chOff x="2453" y="3739"/>
            <a:chExt cx="7985" cy="628"/>
          </a:xfrm>
        </p:grpSpPr>
        <p:sp>
          <p:nvSpPr>
            <p:cNvPr id="3" name="Rectangle 70"/>
            <p:cNvSpPr>
              <a:spLocks noChangeArrowheads="1"/>
            </p:cNvSpPr>
            <p:nvPr>
              <p:custDataLst>
                <p:tags r:id="rId21"/>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小学生知识与技能的学习</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 name="文本框 3"/>
            <p:cNvSpPr txBox="1"/>
            <p:nvPr>
              <p:custDataLst>
                <p:tags r:id="rId22"/>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9" name="组合 8"/>
          <p:cNvGrpSpPr/>
          <p:nvPr/>
        </p:nvGrpSpPr>
        <p:grpSpPr>
          <a:xfrm>
            <a:off x="6334125" y="4251325"/>
            <a:ext cx="5325745" cy="398780"/>
            <a:chOff x="2453" y="3739"/>
            <a:chExt cx="8387" cy="628"/>
          </a:xfrm>
        </p:grpSpPr>
        <p:sp>
          <p:nvSpPr>
            <p:cNvPr id="22" name="Rectangle 70"/>
            <p:cNvSpPr>
              <a:spLocks noChangeArrowheads="1"/>
            </p:cNvSpPr>
            <p:nvPr>
              <p:custDataLst>
                <p:tags r:id="rId23"/>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问题解决与小学生创造性的培养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4" name="文本框 23"/>
            <p:cNvSpPr txBox="1"/>
            <p:nvPr>
              <p:custDataLst>
                <p:tags r:id="rId24"/>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项目十一</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5" name="组合 24"/>
          <p:cNvGrpSpPr/>
          <p:nvPr/>
        </p:nvGrpSpPr>
        <p:grpSpPr>
          <a:xfrm>
            <a:off x="6334125" y="4829175"/>
            <a:ext cx="5325745" cy="398780"/>
            <a:chOff x="2453" y="3739"/>
            <a:chExt cx="8387" cy="628"/>
          </a:xfrm>
        </p:grpSpPr>
        <p:sp>
          <p:nvSpPr>
            <p:cNvPr id="26" name="Rectangle 70"/>
            <p:cNvSpPr>
              <a:spLocks noChangeArrowheads="1"/>
            </p:cNvSpPr>
            <p:nvPr>
              <p:custDataLst>
                <p:tags r:id="rId25"/>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小学生的品德</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7" name="文本框 26"/>
            <p:cNvSpPr txBox="1"/>
            <p:nvPr>
              <p:custDataLst>
                <p:tags r:id="rId26"/>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项目十二</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8" name="组合 27"/>
          <p:cNvGrpSpPr/>
          <p:nvPr/>
        </p:nvGrpSpPr>
        <p:grpSpPr>
          <a:xfrm>
            <a:off x="6334125" y="5407025"/>
            <a:ext cx="5325745" cy="398780"/>
            <a:chOff x="2453" y="3739"/>
            <a:chExt cx="8387" cy="628"/>
          </a:xfrm>
        </p:grpSpPr>
        <p:sp>
          <p:nvSpPr>
            <p:cNvPr id="29" name="Rectangle 70"/>
            <p:cNvSpPr>
              <a:spLocks noChangeArrowheads="1"/>
            </p:cNvSpPr>
            <p:nvPr>
              <p:custDataLst>
                <p:tags r:id="rId27"/>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小学生的人际关系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30" name="文本框 29"/>
            <p:cNvSpPr txBox="1"/>
            <p:nvPr>
              <p:custDataLst>
                <p:tags r:id="rId28"/>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项目十三</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ox(in)">
                                      <p:cBhvr>
                                        <p:cTn id="14" dur="2000"/>
                                        <p:tgtEl>
                                          <p:spTgt spid="6"/>
                                        </p:tgtEl>
                                      </p:cBhvr>
                                    </p:animEffect>
                                  </p:childTnLst>
                                </p:cTn>
                              </p:par>
                              <p:par>
                                <p:cTn id="15" presetID="4"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2000"/>
                                        <p:tgtEl>
                                          <p:spTgt spid="7"/>
                                        </p:tgtEl>
                                      </p:cBhvr>
                                    </p:animEffect>
                                  </p:childTnLst>
                                </p:cTn>
                              </p:par>
                              <p:par>
                                <p:cTn id="18" presetID="4"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ox(in)">
                                      <p:cBhvr>
                                        <p:cTn id="20" dur="2000"/>
                                        <p:tgtEl>
                                          <p:spTgt spid="11"/>
                                        </p:tgtEl>
                                      </p:cBhvr>
                                    </p:animEffect>
                                  </p:childTnLst>
                                </p:cTn>
                              </p:par>
                              <p:par>
                                <p:cTn id="21" presetID="4"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ox(in)">
                                      <p:cBhvr>
                                        <p:cTn id="23" dur="2000"/>
                                        <p:tgtEl>
                                          <p:spTgt spid="19"/>
                                        </p:tgtEl>
                                      </p:cBhvr>
                                    </p:animEffect>
                                  </p:childTnLst>
                                </p:cTn>
                              </p:par>
                              <p:par>
                                <p:cTn id="24" presetID="4"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ox(in)">
                                      <p:cBhvr>
                                        <p:cTn id="26" dur="2000"/>
                                        <p:tgtEl>
                                          <p:spTgt spid="23"/>
                                        </p:tgtEl>
                                      </p:cBhvr>
                                    </p:animEffect>
                                  </p:childTnLst>
                                </p:cTn>
                              </p:par>
                              <p:par>
                                <p:cTn id="27" presetID="4" presetClass="entr" presetSubtype="16"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ox(in)">
                                      <p:cBhvr>
                                        <p:cTn id="29" dur="2000"/>
                                        <p:tgtEl>
                                          <p:spTgt spid="39"/>
                                        </p:tgtEl>
                                      </p:cBhvr>
                                    </p:animEffect>
                                  </p:childTnLst>
                                </p:cTn>
                              </p:par>
                              <p:par>
                                <p:cTn id="30" presetID="4"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ox(in)">
                                      <p:cBhvr>
                                        <p:cTn id="32" dur="2000"/>
                                        <p:tgtEl>
                                          <p:spTgt spid="42"/>
                                        </p:tgtEl>
                                      </p:cBhvr>
                                    </p:animEffect>
                                  </p:childTnLst>
                                </p:cTn>
                              </p:par>
                              <p:par>
                                <p:cTn id="33" presetID="4" presetClass="entr" presetSubtype="16"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ox(in)">
                                      <p:cBhvr>
                                        <p:cTn id="35" dur="2000"/>
                                        <p:tgtEl>
                                          <p:spTgt spid="45"/>
                                        </p:tgtEl>
                                      </p:cBhvr>
                                    </p:animEffect>
                                  </p:childTnLst>
                                </p:cTn>
                              </p:par>
                              <p:par>
                                <p:cTn id="36" presetID="4" presetClass="entr" presetSubtype="16"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box(in)">
                                      <p:cBhvr>
                                        <p:cTn id="38" dur="2000"/>
                                        <p:tgtEl>
                                          <p:spTgt spid="48"/>
                                        </p:tgtEl>
                                      </p:cBhvr>
                                    </p:animEffect>
                                  </p:childTnLst>
                                </p:cTn>
                              </p:par>
                              <p:par>
                                <p:cTn id="39" presetID="4" presetClass="entr" presetSubtype="16"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box(in)">
                                      <p:cBhvr>
                                        <p:cTn id="41" dur="2000"/>
                                        <p:tgtEl>
                                          <p:spTgt spid="2"/>
                                        </p:tgtEl>
                                      </p:cBhvr>
                                    </p:animEffect>
                                  </p:childTnLst>
                                </p:cTn>
                              </p:par>
                              <p:par>
                                <p:cTn id="42" presetID="4" presetClass="entr" presetSubtype="16"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ox(in)">
                                      <p:cBhvr>
                                        <p:cTn id="44" dur="2000"/>
                                        <p:tgtEl>
                                          <p:spTgt spid="9"/>
                                        </p:tgtEl>
                                      </p:cBhvr>
                                    </p:animEffect>
                                  </p:childTnLst>
                                </p:cTn>
                              </p:par>
                              <p:par>
                                <p:cTn id="45" presetID="4" presetClass="entr" presetSubtype="16"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box(in)">
                                      <p:cBhvr>
                                        <p:cTn id="47" dur="2000"/>
                                        <p:tgtEl>
                                          <p:spTgt spid="25"/>
                                        </p:tgtEl>
                                      </p:cBhvr>
                                    </p:animEffect>
                                  </p:childTnLst>
                                </p:cTn>
                              </p:par>
                              <p:par>
                                <p:cTn id="48" presetID="4" presetClass="entr" presetSubtype="16"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box(in)">
                                      <p:cBhvr>
                                        <p:cTn id="50"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5914390" y="2140585"/>
            <a:ext cx="5439410" cy="3415030"/>
          </a:xfrm>
          <a:prstGeom prst="rect">
            <a:avLst/>
          </a:prstGeom>
        </p:spPr>
        <p:txBody>
          <a:bodyPr wrap="square">
            <a:spAutoFit/>
          </a:bodyPr>
          <a:p>
            <a:pPr>
              <a:lnSpc>
                <a:spcPct val="150000"/>
              </a:lnSpc>
            </a:pPr>
            <a:r>
              <a:rPr lang="zh-CN" altLang="en-US" dirty="0" smtClean="0">
                <a:latin typeface="宋体" panose="02010600030101010101" pitchFamily="2" charset="-122"/>
                <a:sym typeface="+mn-ea"/>
              </a:rPr>
              <a:t>道德情感是道德认识转化为道德行为的强大推动力。</a:t>
            </a:r>
            <a:endParaRPr lang="en-US" altLang="zh-CN" dirty="0" smtClean="0">
              <a:latin typeface="宋体" panose="02010600030101010101" pitchFamily="2" charset="-122"/>
            </a:endParaRPr>
          </a:p>
          <a:p>
            <a:pPr>
              <a:lnSpc>
                <a:spcPct val="150000"/>
              </a:lnSpc>
            </a:pPr>
            <a:r>
              <a:rPr lang="zh-CN" altLang="en-US" dirty="0" smtClean="0">
                <a:latin typeface="宋体" panose="02010600030101010101" pitchFamily="2" charset="-122"/>
                <a:sym typeface="+mn-ea"/>
              </a:rPr>
              <a:t>我国学者研究认为</a:t>
            </a:r>
            <a:endParaRPr lang="en-US" altLang="zh-CN" dirty="0" smtClean="0">
              <a:latin typeface="宋体" panose="02010600030101010101" pitchFamily="2" charset="-122"/>
            </a:endParaRPr>
          </a:p>
          <a:p>
            <a:pPr marL="288290" indent="-277495" fontAlgn="auto">
              <a:lnSpc>
                <a:spcPct val="150000"/>
              </a:lnSpc>
              <a:buFont typeface="Wingdings" panose="05000000000000000000" pitchFamily="2" charset="2"/>
              <a:buChar char="Ø"/>
            </a:pPr>
            <a:r>
              <a:rPr lang="zh-CN" altLang="en-US" dirty="0" smtClean="0">
                <a:solidFill>
                  <a:srgbClr val="0000FF"/>
                </a:solidFill>
                <a:latin typeface="宋体" panose="02010600030101010101" pitchFamily="2" charset="-122"/>
                <a:sym typeface="+mn-ea"/>
              </a:rPr>
              <a:t>小学阶段是道德情感发展的关键时期：小学三年级是道德情感发展的转折期；小学一年级至三年级之间，三年级到五年级之间是爱国主义情感的关键；</a:t>
            </a:r>
            <a:r>
              <a:rPr lang="en-US" altLang="zh-CN" dirty="0" smtClean="0">
                <a:solidFill>
                  <a:srgbClr val="0000FF"/>
                </a:solidFill>
                <a:latin typeface="宋体" panose="02010600030101010101" pitchFamily="2" charset="-122"/>
                <a:sym typeface="+mn-ea"/>
              </a:rPr>
              <a:t>8</a:t>
            </a:r>
            <a:r>
              <a:rPr lang="zh-CN" altLang="en-US" dirty="0" smtClean="0">
                <a:solidFill>
                  <a:srgbClr val="0000FF"/>
                </a:solidFill>
                <a:latin typeface="宋体" panose="02010600030101010101" pitchFamily="2" charset="-122"/>
                <a:sym typeface="+mn-ea"/>
              </a:rPr>
              <a:t>岁小学生对犯错行为会产生消极的情绪体验，并在道德判断中做出合乎道德准则的归因定向；小学生不同年龄之间在道德情感的自我体验方面差异显著。</a:t>
            </a:r>
            <a:endParaRPr lang="zh-CN" altLang="zh-CN"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p:txBody>
      </p:sp>
      <p:pic>
        <p:nvPicPr>
          <p:cNvPr id="21" name="图形 12"/>
          <p:cNvPicPr>
            <a:picLocks noChangeAspect="1"/>
          </p:cNvPicPr>
          <p:nvPr/>
        </p:nvPicPr>
        <p:blipFill>
          <a:blip r:embed="rId2"/>
          <a:stretch>
            <a:fillRect/>
          </a:stretch>
        </p:blipFill>
        <p:spPr>
          <a:xfrm>
            <a:off x="8750534" y="94682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0852317" y="1467482"/>
            <a:ext cx="501660" cy="501660"/>
          </a:xfrm>
          <a:prstGeom prst="rect">
            <a:avLst/>
          </a:prstGeom>
          <a:effectLst>
            <a:outerShdw blurRad="12700" dist="12700" dir="2700000" algn="tl" rotWithShape="0">
              <a:prstClr val="black">
                <a:alpha val="40000"/>
              </a:prstClr>
            </a:outerShdw>
          </a:effectLst>
        </p:spPr>
      </p:pic>
      <p:pic>
        <p:nvPicPr>
          <p:cNvPr id="28" name="图片 27"/>
          <p:cNvPicPr>
            <a:picLocks noChangeAspect="1"/>
          </p:cNvPicPr>
          <p:nvPr/>
        </p:nvPicPr>
        <p:blipFill>
          <a:blip r:embed="rId4">
            <a:extLst>
              <a:ext uri="{28A0092B-C50C-407E-A947-70E740481C1C}">
                <a14:useLocalDpi xmlns:a14="http://schemas.microsoft.com/office/drawing/2010/main" val="0"/>
              </a:ext>
            </a:extLst>
          </a:blip>
          <a:srcRect l="3965" t="1453" r="17878" b="14625"/>
          <a:stretch>
            <a:fillRect/>
          </a:stretch>
        </p:blipFill>
        <p:spPr>
          <a:xfrm>
            <a:off x="602615" y="2359660"/>
            <a:ext cx="4928235" cy="297688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sp>
        <p:nvSpPr>
          <p:cNvPr id="2" name="文本框 1"/>
          <p:cNvSpPr txBox="1"/>
          <p:nvPr/>
        </p:nvSpPr>
        <p:spPr>
          <a:xfrm>
            <a:off x="1486535" y="704850"/>
            <a:ext cx="6340475" cy="681990"/>
          </a:xfrm>
          <a:prstGeom prst="rect">
            <a:avLst/>
          </a:prstGeom>
          <a:noFill/>
          <a:effectLst/>
        </p:spPr>
        <p:txBody>
          <a:bodyPr wrap="square" rtlCol="0" anchor="ctr" anchorCtr="0">
            <a:spAutoFit/>
          </a:bodyPr>
          <a:p>
            <a:pPr>
              <a:lnSpc>
                <a:spcPct val="120000"/>
              </a:lnSpc>
            </a:pPr>
            <a:r>
              <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（二）小学生道德情感的发展</a:t>
            </a:r>
            <a:endPar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3" name="图形 15"/>
          <p:cNvPicPr>
            <a:picLocks noChangeAspect="1"/>
          </p:cNvPicPr>
          <p:nvPr/>
        </p:nvPicPr>
        <p:blipFill>
          <a:blip r:embed="rId5"/>
          <a:stretch>
            <a:fillRect/>
          </a:stretch>
        </p:blipFill>
        <p:spPr>
          <a:xfrm>
            <a:off x="625419" y="673324"/>
            <a:ext cx="861262" cy="745322"/>
          </a:xfrm>
          <a:prstGeom prst="rect">
            <a:avLst/>
          </a:prstGeom>
          <a:effectLst>
            <a:outerShdw blurRad="25400" dist="25400" dir="8100000" algn="tr" rotWithShape="0">
              <a:prstClr val="black">
                <a:alpha val="40000"/>
              </a:prstClr>
            </a:outerShdw>
          </a:effectLst>
        </p:spPr>
      </p:pic>
      <p:sp>
        <p:nvSpPr>
          <p:cNvPr id="8" name="圆角矩形 7"/>
          <p:cNvSpPr/>
          <p:nvPr/>
        </p:nvSpPr>
        <p:spPr>
          <a:xfrm>
            <a:off x="426085" y="459105"/>
            <a:ext cx="11340000" cy="5940000"/>
          </a:xfrm>
          <a:prstGeom prst="roundRect">
            <a:avLst>
              <a:gd name="adj" fmla="val 2967"/>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2" presetClass="entr" presetSubtype="4"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ppt_x"/>
                                          </p:val>
                                        </p:tav>
                                        <p:tav tm="100000">
                                          <p:val>
                                            <p:strVal val="#ppt_x"/>
                                          </p:val>
                                        </p:tav>
                                      </p:tavLst>
                                    </p:anim>
                                    <p:anim calcmode="lin" valueType="num">
                                      <p:cBhvr additive="base">
                                        <p:cTn id="11"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5914390" y="2140585"/>
            <a:ext cx="5439410" cy="3415030"/>
          </a:xfrm>
          <a:prstGeom prst="rect">
            <a:avLst/>
          </a:prstGeom>
        </p:spPr>
        <p:txBody>
          <a:bodyPr wrap="square">
            <a:spAutoFit/>
          </a:bodyPr>
          <a:p>
            <a:pPr algn="just">
              <a:lnSpc>
                <a:spcPct val="150000"/>
              </a:lnSpc>
            </a:pPr>
            <a:r>
              <a:rPr lang="zh-CN" altLang="en-US" dirty="0" smtClean="0">
                <a:solidFill>
                  <a:schemeClr val="tx1"/>
                </a:solidFill>
                <a:uFillTx/>
                <a:latin typeface="宋体" panose="02010600030101010101" pitchFamily="2" charset="-122"/>
                <a:sym typeface="+mn-ea"/>
              </a:rPr>
              <a:t>小学生的道德意志发展水平从四年级以后呈明显的上午趋势，主要表现在坚持性和自制力方面。</a:t>
            </a:r>
            <a:endParaRPr lang="en-US" altLang="zh-CN" dirty="0" smtClean="0">
              <a:solidFill>
                <a:schemeClr val="tx1"/>
              </a:solidFill>
              <a:uFillTx/>
              <a:latin typeface="宋体" panose="02010600030101010101" pitchFamily="2" charset="-122"/>
            </a:endParaRPr>
          </a:p>
          <a:p>
            <a:pPr marL="288290" indent="-277495" algn="just" fontAlgn="auto">
              <a:lnSpc>
                <a:spcPct val="150000"/>
              </a:lnSpc>
              <a:buFont typeface="Wingdings" panose="05000000000000000000" pitchFamily="2" charset="2"/>
              <a:buChar char="Ø"/>
            </a:pPr>
            <a:r>
              <a:rPr lang="zh-CN" altLang="en-US" dirty="0" smtClean="0">
                <a:solidFill>
                  <a:schemeClr val="tx1"/>
                </a:solidFill>
                <a:uFillTx/>
                <a:latin typeface="宋体" panose="02010600030101010101" pitchFamily="2" charset="-122"/>
                <a:sym typeface="+mn-ea"/>
              </a:rPr>
              <a:t>坚持性是道德意志发展的重要指标之一。小学生的坚持性是随年级的增长而逐步发展的。值得指出的是，整个小学阶段，儿童的坚持性水平还是不高的，而且不稳定。</a:t>
            </a:r>
            <a:endParaRPr lang="en-US" altLang="zh-CN" dirty="0" smtClean="0">
              <a:solidFill>
                <a:schemeClr val="tx1"/>
              </a:solidFill>
              <a:uFillTx/>
              <a:latin typeface="宋体" panose="02010600030101010101" pitchFamily="2" charset="-122"/>
            </a:endParaRPr>
          </a:p>
          <a:p>
            <a:pPr marL="288290" indent="-277495" algn="just" fontAlgn="auto">
              <a:lnSpc>
                <a:spcPct val="150000"/>
              </a:lnSpc>
              <a:buFont typeface="Wingdings" panose="05000000000000000000" pitchFamily="2" charset="2"/>
              <a:buChar char="Ø"/>
            </a:pPr>
            <a:r>
              <a:rPr lang="zh-CN" altLang="en-US" dirty="0" smtClean="0">
                <a:solidFill>
                  <a:schemeClr val="tx1"/>
                </a:solidFill>
                <a:uFillTx/>
                <a:latin typeface="宋体" panose="02010600030101010101" pitchFamily="2" charset="-122"/>
                <a:sym typeface="+mn-ea"/>
              </a:rPr>
              <a:t>小学生的自制力是随着年龄的增长而逐步提高的。但在不同的年龄阶段，发展速度是不平衡的。</a:t>
            </a:r>
            <a:endParaRPr lang="zh-CN" altLang="en-US" dirty="0" smtClean="0">
              <a:solidFill>
                <a:schemeClr val="tx1"/>
              </a:solidFill>
              <a:uFillTx/>
              <a:latin typeface="宋体" panose="02010600030101010101" pitchFamily="2" charset="-122"/>
              <a:ea typeface="汉仪旗黑-55简" panose="00020600040101010101" charset="-122"/>
              <a:cs typeface="Times New Roman" panose="02020603050405020304" pitchFamily="18" charset="0"/>
              <a:sym typeface="+mn-ea"/>
            </a:endParaRPr>
          </a:p>
        </p:txBody>
      </p:sp>
      <p:pic>
        <p:nvPicPr>
          <p:cNvPr id="21" name="图形 12"/>
          <p:cNvPicPr>
            <a:picLocks noChangeAspect="1"/>
          </p:cNvPicPr>
          <p:nvPr/>
        </p:nvPicPr>
        <p:blipFill>
          <a:blip r:embed="rId2"/>
          <a:stretch>
            <a:fillRect/>
          </a:stretch>
        </p:blipFill>
        <p:spPr>
          <a:xfrm>
            <a:off x="8750534" y="94682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0852317" y="1467482"/>
            <a:ext cx="501660" cy="501660"/>
          </a:xfrm>
          <a:prstGeom prst="rect">
            <a:avLst/>
          </a:prstGeom>
          <a:effectLst>
            <a:outerShdw blurRad="12700" dist="12700" dir="2700000" algn="tl" rotWithShape="0">
              <a:prstClr val="black">
                <a:alpha val="40000"/>
              </a:prstClr>
            </a:outerShdw>
          </a:effectLst>
        </p:spPr>
      </p:pic>
      <p:pic>
        <p:nvPicPr>
          <p:cNvPr id="28" name="图片 27"/>
          <p:cNvPicPr>
            <a:picLocks noChangeAspect="1"/>
          </p:cNvPicPr>
          <p:nvPr/>
        </p:nvPicPr>
        <p:blipFill>
          <a:blip r:embed="rId4">
            <a:extLst>
              <a:ext uri="{28A0092B-C50C-407E-A947-70E740481C1C}">
                <a14:useLocalDpi xmlns:a14="http://schemas.microsoft.com/office/drawing/2010/main" val="0"/>
              </a:ext>
            </a:extLst>
          </a:blip>
          <a:srcRect l="3965" t="1453" r="17878" b="14625"/>
          <a:stretch>
            <a:fillRect/>
          </a:stretch>
        </p:blipFill>
        <p:spPr>
          <a:xfrm>
            <a:off x="602615" y="2359660"/>
            <a:ext cx="4928235" cy="297688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sp>
        <p:nvSpPr>
          <p:cNvPr id="2" name="文本框 1"/>
          <p:cNvSpPr txBox="1"/>
          <p:nvPr/>
        </p:nvSpPr>
        <p:spPr>
          <a:xfrm>
            <a:off x="1486535" y="704850"/>
            <a:ext cx="6340475" cy="681990"/>
          </a:xfrm>
          <a:prstGeom prst="rect">
            <a:avLst/>
          </a:prstGeom>
          <a:noFill/>
          <a:effectLst/>
        </p:spPr>
        <p:txBody>
          <a:bodyPr wrap="square" rtlCol="0" anchor="ctr" anchorCtr="0">
            <a:spAutoFit/>
          </a:bodyPr>
          <a:p>
            <a:pPr>
              <a:lnSpc>
                <a:spcPct val="120000"/>
              </a:lnSpc>
            </a:pPr>
            <a:r>
              <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（三）小学生道德意志的发展</a:t>
            </a:r>
            <a:endPar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3" name="图形 15"/>
          <p:cNvPicPr>
            <a:picLocks noChangeAspect="1"/>
          </p:cNvPicPr>
          <p:nvPr/>
        </p:nvPicPr>
        <p:blipFill>
          <a:blip r:embed="rId5"/>
          <a:stretch>
            <a:fillRect/>
          </a:stretch>
        </p:blipFill>
        <p:spPr>
          <a:xfrm>
            <a:off x="625419" y="673324"/>
            <a:ext cx="861262" cy="745322"/>
          </a:xfrm>
          <a:prstGeom prst="rect">
            <a:avLst/>
          </a:prstGeom>
          <a:effectLst>
            <a:outerShdw blurRad="25400" dist="25400" dir="8100000" algn="tr" rotWithShape="0">
              <a:prstClr val="black">
                <a:alpha val="40000"/>
              </a:prstClr>
            </a:outerShdw>
          </a:effectLst>
        </p:spPr>
      </p:pic>
      <p:sp>
        <p:nvSpPr>
          <p:cNvPr id="8" name="圆角矩形 7"/>
          <p:cNvSpPr/>
          <p:nvPr/>
        </p:nvSpPr>
        <p:spPr>
          <a:xfrm>
            <a:off x="426085" y="459105"/>
            <a:ext cx="11340000" cy="5940000"/>
          </a:xfrm>
          <a:prstGeom prst="roundRect">
            <a:avLst>
              <a:gd name="adj" fmla="val 2967"/>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2" presetClass="entr" presetSubtype="4"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ppt_x"/>
                                          </p:val>
                                        </p:tav>
                                        <p:tav tm="100000">
                                          <p:val>
                                            <p:strVal val="#ppt_x"/>
                                          </p:val>
                                        </p:tav>
                                      </p:tavLst>
                                    </p:anim>
                                    <p:anim calcmode="lin" valueType="num">
                                      <p:cBhvr additive="base">
                                        <p:cTn id="11"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6120765" y="2555875"/>
            <a:ext cx="5063490" cy="2584450"/>
          </a:xfrm>
          <a:prstGeom prst="rect">
            <a:avLst/>
          </a:prstGeom>
        </p:spPr>
        <p:txBody>
          <a:bodyPr wrap="square">
            <a:spAutoFit/>
          </a:bodyPr>
          <a:p>
            <a:pPr indent="457200" algn="just">
              <a:lnSpc>
                <a:spcPct val="150000"/>
              </a:lnSpc>
            </a:pPr>
            <a:r>
              <a:rPr lang="zh-CN" altLang="en-US" dirty="0" smtClean="0">
                <a:latin typeface="宋体" panose="02010600030101010101" pitchFamily="2" charset="-122"/>
                <a:sym typeface="+mn-ea"/>
              </a:rPr>
              <a:t>在整个小学阶段，小学生的道德认识与道德行为、言与行基本上是协调的。年龄越小，言行越一致，随着年龄的增长，逐步出现了言行不一致的情况。</a:t>
            </a:r>
            <a:endParaRPr lang="en-US" altLang="zh-CN" dirty="0" smtClean="0">
              <a:latin typeface="宋体" panose="02010600030101010101" pitchFamily="2" charset="-122"/>
            </a:endParaRPr>
          </a:p>
          <a:p>
            <a:pPr indent="457200">
              <a:lnSpc>
                <a:spcPct val="150000"/>
              </a:lnSpc>
            </a:pPr>
            <a:r>
              <a:rPr lang="zh-CN" altLang="en-US" dirty="0" smtClean="0">
                <a:latin typeface="宋体" panose="02010600030101010101" pitchFamily="2" charset="-122"/>
                <a:sym typeface="+mn-ea"/>
              </a:rPr>
              <a:t>整个小学阶段，尤其是小学中年级是培养道德行为习惯的最关键时期。</a:t>
            </a:r>
            <a:endParaRPr lang="zh-CN" altLang="zh-CN"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p:txBody>
      </p:sp>
      <p:pic>
        <p:nvPicPr>
          <p:cNvPr id="21" name="图形 12"/>
          <p:cNvPicPr>
            <a:picLocks noChangeAspect="1"/>
          </p:cNvPicPr>
          <p:nvPr/>
        </p:nvPicPr>
        <p:blipFill>
          <a:blip r:embed="rId2"/>
          <a:stretch>
            <a:fillRect/>
          </a:stretch>
        </p:blipFill>
        <p:spPr>
          <a:xfrm>
            <a:off x="8750534" y="94682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0852317" y="1467482"/>
            <a:ext cx="501660" cy="501660"/>
          </a:xfrm>
          <a:prstGeom prst="rect">
            <a:avLst/>
          </a:prstGeom>
          <a:effectLst>
            <a:outerShdw blurRad="12700" dist="12700" dir="2700000" algn="tl" rotWithShape="0">
              <a:prstClr val="black">
                <a:alpha val="40000"/>
              </a:prstClr>
            </a:outerShdw>
          </a:effectLst>
        </p:spPr>
      </p:pic>
      <p:pic>
        <p:nvPicPr>
          <p:cNvPr id="28" name="图片 27"/>
          <p:cNvPicPr>
            <a:picLocks noChangeAspect="1"/>
          </p:cNvPicPr>
          <p:nvPr/>
        </p:nvPicPr>
        <p:blipFill>
          <a:blip r:embed="rId4">
            <a:extLst>
              <a:ext uri="{28A0092B-C50C-407E-A947-70E740481C1C}">
                <a14:useLocalDpi xmlns:a14="http://schemas.microsoft.com/office/drawing/2010/main" val="0"/>
              </a:ext>
            </a:extLst>
          </a:blip>
          <a:srcRect l="3965" t="1453" r="17878" b="14625"/>
          <a:stretch>
            <a:fillRect/>
          </a:stretch>
        </p:blipFill>
        <p:spPr>
          <a:xfrm>
            <a:off x="602615" y="2359660"/>
            <a:ext cx="4928235" cy="297688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sp>
        <p:nvSpPr>
          <p:cNvPr id="2" name="文本框 1"/>
          <p:cNvSpPr txBox="1"/>
          <p:nvPr/>
        </p:nvSpPr>
        <p:spPr>
          <a:xfrm>
            <a:off x="1486535" y="704850"/>
            <a:ext cx="6340475" cy="681990"/>
          </a:xfrm>
          <a:prstGeom prst="rect">
            <a:avLst/>
          </a:prstGeom>
          <a:noFill/>
          <a:effectLst/>
        </p:spPr>
        <p:txBody>
          <a:bodyPr wrap="square" rtlCol="0" anchor="ctr" anchorCtr="0">
            <a:spAutoFit/>
          </a:bodyPr>
          <a:p>
            <a:pPr>
              <a:lnSpc>
                <a:spcPct val="120000"/>
              </a:lnSpc>
            </a:pPr>
            <a:r>
              <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（四）小学生道德行为的发展</a:t>
            </a:r>
            <a:endPar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3" name="图形 15"/>
          <p:cNvPicPr>
            <a:picLocks noChangeAspect="1"/>
          </p:cNvPicPr>
          <p:nvPr/>
        </p:nvPicPr>
        <p:blipFill>
          <a:blip r:embed="rId5"/>
          <a:stretch>
            <a:fillRect/>
          </a:stretch>
        </p:blipFill>
        <p:spPr>
          <a:xfrm>
            <a:off x="625419" y="673324"/>
            <a:ext cx="861262" cy="745322"/>
          </a:xfrm>
          <a:prstGeom prst="rect">
            <a:avLst/>
          </a:prstGeom>
          <a:effectLst>
            <a:outerShdw blurRad="25400" dist="25400" dir="8100000" algn="tr" rotWithShape="0">
              <a:prstClr val="black">
                <a:alpha val="40000"/>
              </a:prstClr>
            </a:outerShdw>
          </a:effectLst>
        </p:spPr>
      </p:pic>
      <p:sp>
        <p:nvSpPr>
          <p:cNvPr id="8" name="圆角矩形 7"/>
          <p:cNvSpPr/>
          <p:nvPr/>
        </p:nvSpPr>
        <p:spPr>
          <a:xfrm>
            <a:off x="426085" y="459105"/>
            <a:ext cx="11340000" cy="5940000"/>
          </a:xfrm>
          <a:prstGeom prst="roundRect">
            <a:avLst>
              <a:gd name="adj" fmla="val 2967"/>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2" presetClass="entr" presetSubtype="4"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ppt_x"/>
                                          </p:val>
                                        </p:tav>
                                        <p:tav tm="100000">
                                          <p:val>
                                            <p:strVal val="#ppt_x"/>
                                          </p:val>
                                        </p:tav>
                                      </p:tavLst>
                                    </p:anim>
                                    <p:anim calcmode="lin" valueType="num">
                                      <p:cBhvr additive="base">
                                        <p:cTn id="11"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直角三角形 12"/>
          <p:cNvSpPr/>
          <p:nvPr>
            <p:custDataLst>
              <p:tags r:id="rId1"/>
            </p:custDataLst>
          </p:nvPr>
        </p:nvSpPr>
        <p:spPr>
          <a:xfrm rot="10556773">
            <a:off x="339240" y="442490"/>
            <a:ext cx="1121087" cy="1014043"/>
          </a:xfrm>
          <a:prstGeom prst="rtTriangle">
            <a:avLst/>
          </a:prstGeom>
          <a:pattFill prst="zigZ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1" name="直角三角形 10"/>
          <p:cNvSpPr/>
          <p:nvPr>
            <p:custDataLst>
              <p:tags r:id="rId2"/>
            </p:custDataLst>
          </p:nvPr>
        </p:nvSpPr>
        <p:spPr>
          <a:xfrm flipH="1">
            <a:off x="5334000" y="0"/>
            <a:ext cx="6858000" cy="6858000"/>
          </a:xfrm>
          <a:prstGeom prst="rtTriangle">
            <a:avLst/>
          </a:prstGeom>
          <a:pattFill prst="dashUpDi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2" name="矩形 11"/>
          <p:cNvSpPr/>
          <p:nvPr>
            <p:custDataLst>
              <p:tags r:id="rId3"/>
            </p:custDataLst>
          </p:nvPr>
        </p:nvSpPr>
        <p:spPr>
          <a:xfrm>
            <a:off x="870857" y="556532"/>
            <a:ext cx="10755086" cy="6049736"/>
          </a:xfrm>
          <a:prstGeom prst="rect">
            <a:avLst/>
          </a:prstGeom>
          <a:noFill/>
          <a:ln w="38100">
            <a:solidFill>
              <a:schemeClr val="accent1"/>
            </a:solid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4" name="直角三角形 13"/>
          <p:cNvSpPr/>
          <p:nvPr>
            <p:custDataLst>
              <p:tags r:id="rId4"/>
            </p:custDataLst>
          </p:nvPr>
        </p:nvSpPr>
        <p:spPr>
          <a:xfrm rot="7372940">
            <a:off x="6411473" y="1184589"/>
            <a:ext cx="2144432" cy="1939676"/>
          </a:xfrm>
          <a:prstGeom prst="rtTriangle">
            <a:avLst/>
          </a:prstGeom>
          <a:pattFill prst="zigZ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5" name="矩形 14"/>
          <p:cNvSpPr/>
          <p:nvPr>
            <p:custDataLst>
              <p:tags r:id="rId5"/>
            </p:custDataLst>
          </p:nvPr>
        </p:nvSpPr>
        <p:spPr>
          <a:xfrm>
            <a:off x="718457" y="404132"/>
            <a:ext cx="10755086" cy="6049736"/>
          </a:xfrm>
          <a:prstGeom prst="rect">
            <a:avLst/>
          </a:prstGeom>
          <a:noFill/>
          <a:ln w="38100">
            <a:solidFill>
              <a:srgbClr val="000000"/>
            </a:solid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4" name="文本框 3"/>
          <p:cNvSpPr txBox="1"/>
          <p:nvPr>
            <p:custDataLst>
              <p:tags r:id="rId6"/>
            </p:custDataLst>
          </p:nvPr>
        </p:nvSpPr>
        <p:spPr>
          <a:xfrm>
            <a:off x="1777365" y="2018665"/>
            <a:ext cx="8792210" cy="3317875"/>
          </a:xfrm>
          <a:prstGeom prst="rect">
            <a:avLst/>
          </a:prstGeom>
          <a:noFill/>
        </p:spPr>
        <p:txBody>
          <a:bodyPr wrap="square" lIns="90000" tIns="46800" rIns="90000" bIns="46800" rtlCol="0">
            <a:spAutoFit/>
          </a:bodyPr>
          <a:lstStyle>
            <a:defPPr>
              <a:defRPr lang="zh-CN"/>
            </a:defPPr>
            <a:lvl1pPr fontAlgn="auto">
              <a:lnSpc>
                <a:spcPct val="130000"/>
              </a:lnSpc>
              <a:spcAft>
                <a:spcPts val="1000"/>
              </a:spcAft>
              <a:defRPr sz="1600" spc="150"/>
            </a:lvl1pPr>
          </a:lstStyle>
          <a:p>
            <a:pPr marL="0" lvl="0" indent="-358775" algn="l" fontAlgn="ctr">
              <a:lnSpc>
                <a:spcPct val="150000"/>
              </a:lnSpc>
              <a:spcBef>
                <a:spcPts val="1000"/>
              </a:spcBef>
              <a:spcAft>
                <a:spcPts val="0"/>
              </a:spcAft>
              <a:buClr>
                <a:srgbClr val="000000">
                  <a:lumMod val="75000"/>
                  <a:lumOff val="25000"/>
                </a:srgbClr>
              </a:buClr>
              <a:buSzPct val="130000"/>
              <a:buFont typeface="Arial" panose="020B0604020202020204" pitchFamily="34" charset="0"/>
              <a:buNone/>
            </a:pPr>
            <a:r>
              <a:rPr lang="zh-CN" altLang="en-US" sz="2400" b="1">
                <a:solidFill>
                  <a:srgbClr val="000000">
                    <a:lumMod val="75000"/>
                    <a:lumOff val="25000"/>
                  </a:srgbClr>
                </a:solidFill>
                <a:latin typeface="微软雅黑" panose="020B0503020204020204" charset="-122"/>
                <a:ea typeface="微软雅黑" panose="020B0503020204020204" charset="-122"/>
              </a:rPr>
              <a:t>（一）有效的说服</a:t>
            </a:r>
            <a:endParaRPr lang="zh-CN" altLang="en-US" sz="2400" b="1">
              <a:solidFill>
                <a:srgbClr val="000000">
                  <a:lumMod val="75000"/>
                  <a:lumOff val="25000"/>
                </a:srgbClr>
              </a:solidFill>
              <a:latin typeface="微软雅黑" panose="020B0503020204020204" charset="-122"/>
              <a:ea typeface="微软雅黑" panose="020B0503020204020204" charset="-122"/>
            </a:endParaRPr>
          </a:p>
          <a:p>
            <a:pPr marL="0" lvl="0" indent="495300" algn="just" fontAlgn="ctr">
              <a:lnSpc>
                <a:spcPct val="130000"/>
              </a:lnSpc>
              <a:spcBef>
                <a:spcPts val="1000"/>
              </a:spcBef>
              <a:spcAft>
                <a:spcPts val="0"/>
              </a:spcAft>
              <a:buClr>
                <a:srgbClr val="000000">
                  <a:lumMod val="75000"/>
                  <a:lumOff val="25000"/>
                </a:srgbClr>
              </a:buClr>
              <a:buSzPct val="130000"/>
              <a:buFont typeface="Arial" panose="020B0604020202020204" pitchFamily="34" charset="0"/>
              <a:buNone/>
              <a:extLst>
                <a:ext uri="{35155182-B16C-46BC-9424-99874614C6A1}">
                  <wpsdc:indentchars xmlns:wpsdc="http://www.wps.cn/officeDocument/2017/drawingmlCustomData" val="200" checksum="1284436320"/>
                </a:ext>
              </a:extLst>
            </a:pPr>
            <a:r>
              <a:rPr lang="zh-CN" altLang="en-US" sz="180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说服是通过摆事实、讲道理，使其明辨是非善恶的准则，从而形成正确的道德观念，提高其道德水平的方法。说服是品德培养的常用方法。有效的说服技巧应注意以下几个方面。</a:t>
            </a:r>
            <a:endParaRPr lang="zh-CN" altLang="en-US" sz="180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0" lvl="0" indent="495300" algn="just" fontAlgn="ctr">
              <a:lnSpc>
                <a:spcPct val="130000"/>
              </a:lnSpc>
              <a:spcBef>
                <a:spcPts val="1000"/>
              </a:spcBef>
              <a:spcAft>
                <a:spcPts val="0"/>
              </a:spcAft>
              <a:buClr>
                <a:srgbClr val="000000">
                  <a:lumMod val="75000"/>
                  <a:lumOff val="25000"/>
                </a:srgbClr>
              </a:buClr>
              <a:buSzPct val="130000"/>
              <a:buFont typeface="Arial" panose="020B0604020202020204" pitchFamily="34" charset="0"/>
              <a:buNone/>
              <a:extLst>
                <a:ext uri="{35155182-B16C-46BC-9424-99874614C6A1}">
                  <wpsdc:indentchars xmlns:wpsdc="http://www.wps.cn/officeDocument/2017/drawingmlCustomData" val="200" checksum="1284436320"/>
                </a:ext>
              </a:extLst>
            </a:pPr>
            <a:r>
              <a:rPr lang="zh-CN" altLang="en-US" sz="180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 提供单面证据和双面证据</a:t>
            </a:r>
            <a:endParaRPr lang="zh-CN" altLang="en-US" sz="180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0" lvl="0" indent="495300" algn="just" fontAlgn="ctr">
              <a:lnSpc>
                <a:spcPct val="130000"/>
              </a:lnSpc>
              <a:spcBef>
                <a:spcPts val="1000"/>
              </a:spcBef>
              <a:spcAft>
                <a:spcPts val="0"/>
              </a:spcAft>
              <a:buClr>
                <a:srgbClr val="000000">
                  <a:lumMod val="75000"/>
                  <a:lumOff val="25000"/>
                </a:srgbClr>
              </a:buClr>
              <a:buSzPct val="130000"/>
              <a:buFont typeface="Arial" panose="020B0604020202020204" pitchFamily="34" charset="0"/>
              <a:buNone/>
              <a:extLst>
                <a:ext uri="{35155182-B16C-46BC-9424-99874614C6A1}">
                  <wpsdc:indentchars xmlns:wpsdc="http://www.wps.cn/officeDocument/2017/drawingmlCustomData" val="200" checksum="1284436320"/>
                </a:ext>
              </a:extLst>
            </a:pPr>
            <a:r>
              <a:rPr lang="zh-CN" altLang="en-US" sz="180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 注意以理服人与以情动人</a:t>
            </a:r>
            <a:endParaRPr lang="zh-CN" altLang="en-US" sz="180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0" lvl="0" indent="495300" algn="just" fontAlgn="ctr">
              <a:lnSpc>
                <a:spcPct val="130000"/>
              </a:lnSpc>
              <a:spcBef>
                <a:spcPts val="1000"/>
              </a:spcBef>
              <a:spcAft>
                <a:spcPts val="0"/>
              </a:spcAft>
              <a:buClr>
                <a:srgbClr val="000000">
                  <a:lumMod val="75000"/>
                  <a:lumOff val="25000"/>
                </a:srgbClr>
              </a:buClr>
              <a:buSzPct val="130000"/>
              <a:buFont typeface="Arial" panose="020B0604020202020204" pitchFamily="34" charset="0"/>
              <a:buNone/>
              <a:extLst>
                <a:ext uri="{35155182-B16C-46BC-9424-99874614C6A1}">
                  <wpsdc:indentchars xmlns:wpsdc="http://www.wps.cn/officeDocument/2017/drawingmlCustomData" val="200" checksum="1284436320"/>
                </a:ext>
              </a:extLst>
            </a:pPr>
            <a:r>
              <a:rPr lang="zh-CN" altLang="en-US" sz="180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 注意排除小学生在道德认识上的意义障碍</a:t>
            </a:r>
            <a:endParaRPr lang="zh-CN" altLang="en-US" sz="180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custDataLst>
              <p:tags r:id="rId7"/>
            </p:custDataLst>
          </p:nvPr>
        </p:nvSpPr>
        <p:spPr>
          <a:xfrm>
            <a:off x="1777109" y="1037815"/>
            <a:ext cx="7099300" cy="629920"/>
          </a:xfrm>
          <a:prstGeom prst="rect">
            <a:avLst/>
          </a:prstGeom>
          <a:noFill/>
        </p:spPr>
        <p:txBody>
          <a:bodyPr wrap="square" lIns="90000" tIns="46800" rIns="90000" bIns="46800" rtlCol="0">
            <a:normAutofit fontScale="90000"/>
          </a:bodyPr>
          <a:lstStyle/>
          <a:p>
            <a:pPr marL="0" indent="0" algn="l">
              <a:lnSpc>
                <a:spcPct val="100000"/>
              </a:lnSpc>
              <a:spcBef>
                <a:spcPts val="0"/>
              </a:spcBef>
              <a:spcAft>
                <a:spcPts val="0"/>
              </a:spcAft>
              <a:buSzPct val="100000"/>
              <a:buNone/>
            </a:pPr>
            <a:r>
              <a:rPr lang="zh-CN" altLang="en-US" sz="3600" b="1" spc="300">
                <a:solidFill>
                  <a:schemeClr val="dk1">
                    <a:lumMod val="85000"/>
                    <a:lumOff val="15000"/>
                  </a:schemeClr>
                </a:solidFill>
                <a:latin typeface="Arial" panose="020B0604020202020204" pitchFamily="34" charset="0"/>
                <a:ea typeface="汉仪旗黑-55简" panose="00020600040101010101" charset="-122"/>
              </a:rPr>
              <a:t>二、小学生良好品德的培养</a:t>
            </a:r>
            <a:endParaRPr lang="zh-CN" altLang="en-US" sz="3600" b="1" spc="300">
              <a:solidFill>
                <a:schemeClr val="dk1">
                  <a:lumMod val="85000"/>
                  <a:lumOff val="15000"/>
                </a:schemeClr>
              </a:solidFill>
              <a:latin typeface="Arial" panose="020B0604020202020204" pitchFamily="34" charset="0"/>
              <a:ea typeface="汉仪旗黑-55简" panose="00020600040101010101" charset="-122"/>
            </a:endParaRPr>
          </a:p>
        </p:txBody>
      </p:sp>
      <p:sp>
        <p:nvSpPr>
          <p:cNvPr id="6" name="流程图: 摘录 5"/>
          <p:cNvSpPr/>
          <p:nvPr>
            <p:custDataLst>
              <p:tags r:id="rId8"/>
            </p:custDataLst>
          </p:nvPr>
        </p:nvSpPr>
        <p:spPr>
          <a:xfrm rot="2220000">
            <a:off x="10142220" y="1138555"/>
            <a:ext cx="591185" cy="389890"/>
          </a:xfrm>
          <a:prstGeom prst="flowChartExtract">
            <a:avLst/>
          </a:prstGeom>
          <a:solidFill>
            <a:srgbClr val="FFC100"/>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7" name="流程图: 摘录 6"/>
          <p:cNvSpPr/>
          <p:nvPr>
            <p:custDataLst>
              <p:tags r:id="rId9"/>
            </p:custDataLst>
          </p:nvPr>
        </p:nvSpPr>
        <p:spPr>
          <a:xfrm rot="18420000">
            <a:off x="10367010" y="600075"/>
            <a:ext cx="845185" cy="659130"/>
          </a:xfrm>
          <a:prstGeom prst="flowChartExtract">
            <a:avLst/>
          </a:prstGeom>
          <a:solidFill>
            <a:srgbClr val="1C313C"/>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8" name="流程图: 摘录 7"/>
          <p:cNvSpPr/>
          <p:nvPr>
            <p:custDataLst>
              <p:tags r:id="rId10"/>
            </p:custDataLst>
          </p:nvPr>
        </p:nvSpPr>
        <p:spPr>
          <a:xfrm rot="2880000">
            <a:off x="1173480" y="5360035"/>
            <a:ext cx="668020" cy="521335"/>
          </a:xfrm>
          <a:prstGeom prst="flowChartExtract">
            <a:avLst/>
          </a:prstGeom>
          <a:solidFill>
            <a:srgbClr val="1C313C"/>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9" name="流程图: 摘录 8"/>
          <p:cNvSpPr/>
          <p:nvPr>
            <p:custDataLst>
              <p:tags r:id="rId11"/>
            </p:custDataLst>
          </p:nvPr>
        </p:nvSpPr>
        <p:spPr>
          <a:xfrm rot="19680000">
            <a:off x="1586865" y="5672455"/>
            <a:ext cx="591185" cy="389890"/>
          </a:xfrm>
          <a:prstGeom prst="flowChartExtract">
            <a:avLst/>
          </a:prstGeom>
          <a:solidFill>
            <a:srgbClr val="FFC100"/>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Tree>
    <p:custDataLst>
      <p:tags r:id="rId1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流程图: 过程 5"/>
          <p:cNvSpPr/>
          <p:nvPr>
            <p:custDataLst>
              <p:tags r:id="rId1"/>
            </p:custDataLst>
          </p:nvPr>
        </p:nvSpPr>
        <p:spPr>
          <a:xfrm>
            <a:off x="772164" y="451222"/>
            <a:ext cx="11419836" cy="6004917"/>
          </a:xfrm>
          <a:prstGeom prst="flowChartProcess">
            <a:avLst/>
          </a:prstGeom>
          <a:solidFill>
            <a:srgbClr val="ACE2CF"/>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flipH="1">
            <a:off x="772160" y="451485"/>
            <a:ext cx="5896610" cy="6005195"/>
          </a:xfrm>
          <a:custGeom>
            <a:avLst/>
            <a:gdLst>
              <a:gd name="connsiteX0" fmla="*/ 2176888 w 6564520"/>
              <a:gd name="connsiteY0" fmla="*/ 0 h 5502727"/>
              <a:gd name="connsiteX1" fmla="*/ 6564520 w 6564520"/>
              <a:gd name="connsiteY1" fmla="*/ 0 h 5502727"/>
              <a:gd name="connsiteX2" fmla="*/ 6564520 w 6564520"/>
              <a:gd name="connsiteY2" fmla="*/ 5502727 h 5502727"/>
              <a:gd name="connsiteX3" fmla="*/ 0 w 6564520"/>
              <a:gd name="connsiteY3" fmla="*/ 5502727 h 5502727"/>
            </a:gdLst>
            <a:ahLst/>
            <a:cxnLst>
              <a:cxn ang="0">
                <a:pos x="connsiteX0" y="connsiteY0"/>
              </a:cxn>
              <a:cxn ang="0">
                <a:pos x="connsiteX1" y="connsiteY1"/>
              </a:cxn>
              <a:cxn ang="0">
                <a:pos x="connsiteX2" y="connsiteY2"/>
              </a:cxn>
              <a:cxn ang="0">
                <a:pos x="connsiteX3" y="connsiteY3"/>
              </a:cxn>
            </a:cxnLst>
            <a:rect l="l" t="t" r="r" b="b"/>
            <a:pathLst>
              <a:path w="6564520" h="5502727">
                <a:moveTo>
                  <a:pt x="2176888" y="0"/>
                </a:moveTo>
                <a:lnTo>
                  <a:pt x="6564520" y="0"/>
                </a:lnTo>
                <a:lnTo>
                  <a:pt x="6564520" y="5502727"/>
                </a:lnTo>
                <a:lnTo>
                  <a:pt x="0" y="5502727"/>
                </a:lnTo>
                <a:close/>
              </a:path>
            </a:pathLst>
          </a:custGeom>
          <a:pattFill prst="wdUpDiag">
            <a:fgClr>
              <a:srgbClr val="FFFFFF"/>
            </a:fgClr>
            <a:bgClr>
              <a:srgbClr val="FFFFFF">
                <a:lumMod val="95000"/>
              </a:srgbClr>
            </a:bgClr>
          </a:patt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9" name="矩形 8"/>
          <p:cNvSpPr/>
          <p:nvPr>
            <p:custDataLst>
              <p:tags r:id="rId3"/>
            </p:custDataLst>
          </p:nvPr>
        </p:nvSpPr>
        <p:spPr>
          <a:xfrm>
            <a:off x="96974" y="3406224"/>
            <a:ext cx="821871" cy="45719"/>
          </a:xfrm>
          <a:prstGeom prst="rect">
            <a:avLst/>
          </a:prstGeom>
          <a:solidFill>
            <a:schemeClr val="accent6">
              <a:lumMod val="25000"/>
            </a:scheme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4"/>
            </p:custDataLst>
          </p:nvPr>
        </p:nvSpPr>
        <p:spPr>
          <a:xfrm>
            <a:off x="1050925" y="3114040"/>
            <a:ext cx="4345305" cy="629920"/>
          </a:xfrm>
          <a:prstGeom prst="rect">
            <a:avLst/>
          </a:prstGeom>
          <a:noFill/>
        </p:spPr>
        <p:txBody>
          <a:bodyPr wrap="square" lIns="90000" tIns="46800" rIns="90000" bIns="46800" rtlCol="0">
            <a:noAutofit/>
          </a:bodyPr>
          <a:lstStyle/>
          <a:p>
            <a:pPr marL="0" indent="0" algn="l">
              <a:lnSpc>
                <a:spcPct val="100000"/>
              </a:lnSpc>
              <a:spcBef>
                <a:spcPts val="0"/>
              </a:spcBef>
              <a:spcAft>
                <a:spcPts val="0"/>
              </a:spcAft>
              <a:buSzPct val="100000"/>
              <a:buNone/>
            </a:pPr>
            <a:r>
              <a:rPr lang="zh-CN" altLang="en-US" sz="3200" b="1">
                <a:solidFill>
                  <a:schemeClr val="accent1">
                    <a:lumMod val="25000"/>
                  </a:schemeClr>
                </a:solidFill>
                <a:uFillTx/>
                <a:latin typeface="Arial" panose="020B0604020202020204" pitchFamily="34" charset="0"/>
                <a:ea typeface="汉仪旗黑-55简" panose="00020600040101010101" charset="-122"/>
              </a:rPr>
              <a:t>（二）树立良好的榜样</a:t>
            </a:r>
            <a:endParaRPr lang="zh-CN" altLang="en-US" sz="3200" b="1">
              <a:solidFill>
                <a:schemeClr val="accent1">
                  <a:lumMod val="25000"/>
                </a:schemeClr>
              </a:solidFill>
              <a:uFillTx/>
              <a:latin typeface="Arial" panose="020B0604020202020204" pitchFamily="34" charset="0"/>
              <a:ea typeface="汉仪旗黑-55简" panose="00020600040101010101" charset="-122"/>
            </a:endParaRPr>
          </a:p>
        </p:txBody>
      </p:sp>
      <p:sp>
        <p:nvSpPr>
          <p:cNvPr id="8" name="文本框 7"/>
          <p:cNvSpPr txBox="1"/>
          <p:nvPr>
            <p:custDataLst>
              <p:tags r:id="rId5"/>
            </p:custDataLst>
          </p:nvPr>
        </p:nvSpPr>
        <p:spPr>
          <a:xfrm>
            <a:off x="6310630" y="1223010"/>
            <a:ext cx="5392420" cy="4652645"/>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marL="361950" lvl="0" indent="-361950" algn="just" fontAlgn="ctr">
              <a:lnSpc>
                <a:spcPct val="130000"/>
              </a:lnSpc>
              <a:spcBef>
                <a:spcPts val="600"/>
              </a:spcBef>
              <a:spcAft>
                <a:spcPts val="0"/>
              </a:spcAft>
              <a:buSzPct val="100000"/>
              <a:buFont typeface="WPS-Bullets" pitchFamily="2" charset="0"/>
              <a:buChar char=""/>
            </a:pPr>
            <a:r>
              <a:rPr lang="zh-CN" altLang="en-US" sz="1600" b="1">
                <a:solidFill>
                  <a:srgbClr val="000000">
                    <a:lumMod val="65000"/>
                    <a:lumOff val="35000"/>
                  </a:srgbClr>
                </a:solidFill>
                <a:latin typeface="微软雅黑" panose="020B0503020204020204" charset="-122"/>
                <a:ea typeface="微软雅黑" panose="020B0503020204020204" charset="-122"/>
                <a:cs typeface="微软雅黑" panose="020B0503020204020204" charset="-122"/>
              </a:rPr>
              <a:t>1. 应具有可学性</a:t>
            </a:r>
            <a:endParaRPr lang="zh-CN" altLang="en-US" sz="1600" b="1">
              <a:solidFill>
                <a:srgbClr val="000000">
                  <a:lumMod val="65000"/>
                  <a:lumOff val="35000"/>
                </a:srgbClr>
              </a:solidFill>
              <a:latin typeface="微软雅黑" panose="020B0503020204020204" charset="-122"/>
              <a:ea typeface="微软雅黑" panose="020B0503020204020204" charset="-122"/>
              <a:cs typeface="微软雅黑" panose="020B0503020204020204" charset="-122"/>
            </a:endParaRPr>
          </a:p>
          <a:p>
            <a:pPr marL="360045" lvl="0" indent="0" algn="just" fontAlgn="ctr">
              <a:lnSpc>
                <a:spcPct val="130000"/>
              </a:lnSpc>
              <a:spcBef>
                <a:spcPts val="600"/>
              </a:spcBef>
              <a:spcAft>
                <a:spcPts val="0"/>
              </a:spcAft>
              <a:buSzPct val="100000"/>
              <a:buNone/>
            </a:pPr>
            <a:r>
              <a:rPr lang="zh-CN" altLang="en-US" sz="1400">
                <a:solidFill>
                  <a:srgbClr val="000000">
                    <a:lumMod val="65000"/>
                    <a:lumOff val="35000"/>
                  </a:srgbClr>
                </a:solidFill>
                <a:latin typeface="微软雅黑" panose="020B0503020204020204" charset="-122"/>
                <a:ea typeface="微软雅黑" panose="020B0503020204020204" charset="-122"/>
                <a:cs typeface="微软雅黑" panose="020B0503020204020204" charset="-122"/>
              </a:rPr>
              <a:t>或称“可操作性”，指的是具体的可模仿的榜样。</a:t>
            </a:r>
            <a:endParaRPr lang="zh-CN" altLang="en-US" sz="1600" b="1">
              <a:solidFill>
                <a:srgbClr val="000000">
                  <a:lumMod val="65000"/>
                  <a:lumOff val="35000"/>
                </a:srgbClr>
              </a:solidFill>
              <a:latin typeface="微软雅黑" panose="020B0503020204020204" charset="-122"/>
              <a:ea typeface="微软雅黑" panose="020B0503020204020204" charset="-122"/>
              <a:cs typeface="微软雅黑" panose="020B0503020204020204" charset="-122"/>
            </a:endParaRPr>
          </a:p>
          <a:p>
            <a:pPr marL="361950" lvl="0" indent="-361950" algn="just" fontAlgn="ctr">
              <a:lnSpc>
                <a:spcPct val="130000"/>
              </a:lnSpc>
              <a:spcBef>
                <a:spcPts val="600"/>
              </a:spcBef>
              <a:spcAft>
                <a:spcPts val="0"/>
              </a:spcAft>
              <a:buSzPct val="100000"/>
              <a:buFont typeface="WPS-Bullets" pitchFamily="2" charset="0"/>
              <a:buChar char=""/>
            </a:pPr>
            <a:r>
              <a:rPr lang="zh-CN" altLang="en-US" sz="1600" b="1">
                <a:solidFill>
                  <a:srgbClr val="000000">
                    <a:lumMod val="65000"/>
                    <a:lumOff val="35000"/>
                  </a:srgbClr>
                </a:solidFill>
                <a:latin typeface="微软雅黑" panose="020B0503020204020204" charset="-122"/>
                <a:ea typeface="微软雅黑" panose="020B0503020204020204" charset="-122"/>
                <a:cs typeface="微软雅黑" panose="020B0503020204020204" charset="-122"/>
              </a:rPr>
              <a:t>2. 应具有典型性</a:t>
            </a:r>
            <a:endParaRPr lang="zh-CN" altLang="en-US" sz="1600" b="1">
              <a:solidFill>
                <a:srgbClr val="000000">
                  <a:lumMod val="65000"/>
                  <a:lumOff val="35000"/>
                </a:srgbClr>
              </a:solidFill>
              <a:latin typeface="微软雅黑" panose="020B0503020204020204" charset="-122"/>
              <a:ea typeface="微软雅黑" panose="020B0503020204020204" charset="-122"/>
              <a:cs typeface="微软雅黑" panose="020B0503020204020204" charset="-122"/>
            </a:endParaRPr>
          </a:p>
          <a:p>
            <a:pPr marL="360045" lvl="0" indent="0" algn="just" fontAlgn="ctr">
              <a:lnSpc>
                <a:spcPct val="130000"/>
              </a:lnSpc>
              <a:spcBef>
                <a:spcPts val="600"/>
              </a:spcBef>
              <a:spcAft>
                <a:spcPts val="0"/>
              </a:spcAft>
              <a:buSzPct val="100000"/>
              <a:buNone/>
            </a:pPr>
            <a:r>
              <a:rPr lang="zh-CN" altLang="en-US" sz="1400">
                <a:solidFill>
                  <a:srgbClr val="000000">
                    <a:lumMod val="65000"/>
                    <a:lumOff val="35000"/>
                  </a:srgbClr>
                </a:solidFill>
                <a:latin typeface="微软雅黑" panose="020B0503020204020204" charset="-122"/>
                <a:ea typeface="微软雅黑" panose="020B0503020204020204" charset="-122"/>
                <a:cs typeface="微软雅黑" panose="020B0503020204020204" charset="-122"/>
              </a:rPr>
              <a:t>榜样应具有可辨别的最基本、最重要的特征。</a:t>
            </a:r>
            <a:endParaRPr lang="zh-CN" altLang="en-US" sz="1600" b="1">
              <a:solidFill>
                <a:srgbClr val="000000">
                  <a:lumMod val="65000"/>
                  <a:lumOff val="35000"/>
                </a:srgbClr>
              </a:solidFill>
              <a:latin typeface="微软雅黑" panose="020B0503020204020204" charset="-122"/>
              <a:ea typeface="微软雅黑" panose="020B0503020204020204" charset="-122"/>
              <a:cs typeface="微软雅黑" panose="020B0503020204020204" charset="-122"/>
            </a:endParaRPr>
          </a:p>
          <a:p>
            <a:pPr marL="361950" lvl="0" indent="-361950" algn="just" fontAlgn="ctr">
              <a:lnSpc>
                <a:spcPct val="130000"/>
              </a:lnSpc>
              <a:spcBef>
                <a:spcPts val="600"/>
              </a:spcBef>
              <a:spcAft>
                <a:spcPts val="0"/>
              </a:spcAft>
              <a:buSzPct val="100000"/>
              <a:buFont typeface="WPS-Bullets" pitchFamily="2" charset="0"/>
              <a:buChar char=""/>
            </a:pPr>
            <a:r>
              <a:rPr lang="zh-CN" altLang="en-US" sz="1600" b="1">
                <a:solidFill>
                  <a:srgbClr val="000000">
                    <a:lumMod val="65000"/>
                    <a:lumOff val="35000"/>
                  </a:srgbClr>
                </a:solidFill>
                <a:latin typeface="微软雅黑" panose="020B0503020204020204" charset="-122"/>
                <a:ea typeface="微软雅黑" panose="020B0503020204020204" charset="-122"/>
                <a:cs typeface="微软雅黑" panose="020B0503020204020204" charset="-122"/>
              </a:rPr>
              <a:t>3. 应具有可信性</a:t>
            </a:r>
            <a:endParaRPr lang="zh-CN" altLang="en-US" sz="1600" b="1">
              <a:solidFill>
                <a:srgbClr val="000000">
                  <a:lumMod val="65000"/>
                  <a:lumOff val="35000"/>
                </a:srgbClr>
              </a:solidFill>
              <a:latin typeface="微软雅黑" panose="020B0503020204020204" charset="-122"/>
              <a:ea typeface="微软雅黑" panose="020B0503020204020204" charset="-122"/>
              <a:cs typeface="微软雅黑" panose="020B0503020204020204" charset="-122"/>
            </a:endParaRPr>
          </a:p>
          <a:p>
            <a:pPr marL="360045" lvl="0" indent="0" algn="just" fontAlgn="ctr">
              <a:lnSpc>
                <a:spcPct val="130000"/>
              </a:lnSpc>
              <a:spcBef>
                <a:spcPts val="600"/>
              </a:spcBef>
              <a:spcAft>
                <a:spcPts val="0"/>
              </a:spcAft>
              <a:buSzPct val="100000"/>
              <a:buNone/>
            </a:pPr>
            <a:r>
              <a:rPr lang="zh-CN" altLang="en-US" sz="1400">
                <a:solidFill>
                  <a:srgbClr val="000000">
                    <a:lumMod val="65000"/>
                    <a:lumOff val="35000"/>
                  </a:srgbClr>
                </a:solidFill>
                <a:latin typeface="微软雅黑" panose="020B0503020204020204" charset="-122"/>
                <a:ea typeface="微软雅黑" panose="020B0503020204020204" charset="-122"/>
                <a:cs typeface="微软雅黑" panose="020B0503020204020204" charset="-122"/>
              </a:rPr>
              <a:t>俗话说：“亲其道，则信其师。”所以，榜样要具有可信性。但是在我国许多学校的教育活动中，有的榜样“树”的痕迹太重。</a:t>
            </a:r>
            <a:endParaRPr lang="zh-CN" altLang="en-US" sz="1600" b="1">
              <a:solidFill>
                <a:srgbClr val="000000">
                  <a:lumMod val="65000"/>
                  <a:lumOff val="35000"/>
                </a:srgbClr>
              </a:solidFill>
              <a:latin typeface="微软雅黑" panose="020B0503020204020204" charset="-122"/>
              <a:ea typeface="微软雅黑" panose="020B0503020204020204" charset="-122"/>
              <a:cs typeface="微软雅黑" panose="020B0503020204020204" charset="-122"/>
            </a:endParaRPr>
          </a:p>
          <a:p>
            <a:pPr marL="361950" lvl="0" indent="-361950" algn="just" fontAlgn="ctr">
              <a:lnSpc>
                <a:spcPct val="130000"/>
              </a:lnSpc>
              <a:spcBef>
                <a:spcPts val="600"/>
              </a:spcBef>
              <a:spcAft>
                <a:spcPts val="0"/>
              </a:spcAft>
              <a:buSzPct val="100000"/>
              <a:buFont typeface="WPS-Bullets" pitchFamily="2" charset="0"/>
              <a:buChar char=""/>
            </a:pPr>
            <a:r>
              <a:rPr lang="zh-CN" altLang="en-US" sz="1600" b="1">
                <a:solidFill>
                  <a:srgbClr val="000000">
                    <a:lumMod val="65000"/>
                    <a:lumOff val="35000"/>
                  </a:srgbClr>
                </a:solidFill>
                <a:latin typeface="微软雅黑" panose="020B0503020204020204" charset="-122"/>
                <a:ea typeface="微软雅黑" panose="020B0503020204020204" charset="-122"/>
                <a:cs typeface="微软雅黑" panose="020B0503020204020204" charset="-122"/>
              </a:rPr>
              <a:t>4. 应具有贴近性</a:t>
            </a:r>
            <a:endParaRPr lang="zh-CN" altLang="en-US" sz="1600" b="1">
              <a:solidFill>
                <a:srgbClr val="000000">
                  <a:lumMod val="65000"/>
                  <a:lumOff val="35000"/>
                </a:srgbClr>
              </a:solidFill>
              <a:latin typeface="微软雅黑" panose="020B0503020204020204" charset="-122"/>
              <a:ea typeface="微软雅黑" panose="020B0503020204020204" charset="-122"/>
              <a:cs typeface="微软雅黑" panose="020B0503020204020204" charset="-122"/>
            </a:endParaRPr>
          </a:p>
          <a:p>
            <a:pPr marL="360045" lvl="0" indent="0" algn="just" fontAlgn="ctr">
              <a:lnSpc>
                <a:spcPct val="130000"/>
              </a:lnSpc>
              <a:spcBef>
                <a:spcPts val="600"/>
              </a:spcBef>
              <a:spcAft>
                <a:spcPts val="0"/>
              </a:spcAft>
              <a:buSzPct val="100000"/>
              <a:buNone/>
            </a:pPr>
            <a:r>
              <a:rPr lang="zh-CN" altLang="en-US" sz="1400">
                <a:solidFill>
                  <a:srgbClr val="000000">
                    <a:lumMod val="65000"/>
                    <a:lumOff val="35000"/>
                  </a:srgbClr>
                </a:solidFill>
                <a:latin typeface="微软雅黑" panose="020B0503020204020204" charset="-122"/>
                <a:ea typeface="微软雅黑" panose="020B0503020204020204" charset="-122"/>
                <a:cs typeface="微软雅黑" panose="020B0503020204020204" charset="-122"/>
              </a:rPr>
              <a:t>贴近性包括两层意思：一是榜样与学生在志趣、专业、气质甚至是在年龄上越相近，越容易成为仿效的对象；二是榜样越切近学生，特别是来自学生的生活周围、学生能耳闻目睹的榜样其教育效果越好。</a:t>
            </a:r>
            <a:endParaRPr lang="zh-CN" altLang="en-US" sz="1400">
              <a:solidFill>
                <a:srgbClr val="000000">
                  <a:lumMod val="65000"/>
                  <a:lumOff val="35000"/>
                </a:srgbClr>
              </a:solidFill>
              <a:latin typeface="微软雅黑" panose="020B0503020204020204" charset="-122"/>
              <a:ea typeface="微软雅黑" panose="020B0503020204020204" charset="-122"/>
              <a:cs typeface="微软雅黑" panose="020B0503020204020204" charset="-122"/>
            </a:endParaRPr>
          </a:p>
        </p:txBody>
      </p:sp>
      <p:sp>
        <p:nvSpPr>
          <p:cNvPr id="16" name="直角三角形 15"/>
          <p:cNvSpPr/>
          <p:nvPr>
            <p:custDataLst>
              <p:tags r:id="rId6"/>
            </p:custDataLst>
          </p:nvPr>
        </p:nvSpPr>
        <p:spPr>
          <a:xfrm rot="540000">
            <a:off x="392430" y="5700395"/>
            <a:ext cx="705485" cy="705485"/>
          </a:xfrm>
          <a:prstGeom prst="rtTriangle">
            <a:avLst/>
          </a:prstGeom>
          <a:solidFill>
            <a:schemeClr val="accent6">
              <a:lumMod val="25000"/>
            </a:scheme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17" name="直角三角形 16"/>
          <p:cNvSpPr/>
          <p:nvPr>
            <p:custDataLst>
              <p:tags r:id="rId7"/>
            </p:custDataLst>
          </p:nvPr>
        </p:nvSpPr>
        <p:spPr>
          <a:xfrm rot="900000">
            <a:off x="495300" y="836295"/>
            <a:ext cx="499110" cy="499110"/>
          </a:xfrm>
          <a:prstGeom prst="rtTriangle">
            <a:avLst/>
          </a:prstGeom>
          <a:solidFill>
            <a:srgbClr val="ACE2CF"/>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18" name="直角三角形 17"/>
          <p:cNvSpPr/>
          <p:nvPr>
            <p:custDataLst>
              <p:tags r:id="rId8"/>
            </p:custDataLst>
          </p:nvPr>
        </p:nvSpPr>
        <p:spPr>
          <a:xfrm rot="8700000">
            <a:off x="456565" y="354330"/>
            <a:ext cx="795020" cy="795020"/>
          </a:xfrm>
          <a:prstGeom prst="rtTriangle">
            <a:avLst/>
          </a:prstGeom>
          <a:solidFill>
            <a:schemeClr val="accent6">
              <a:lumMod val="10000"/>
            </a:scheme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20" name="直角三角形 19"/>
          <p:cNvSpPr/>
          <p:nvPr>
            <p:custDataLst>
              <p:tags r:id="rId9"/>
            </p:custDataLst>
          </p:nvPr>
        </p:nvSpPr>
        <p:spPr>
          <a:xfrm rot="900000" flipH="1">
            <a:off x="340995" y="4979670"/>
            <a:ext cx="333375" cy="360045"/>
          </a:xfrm>
          <a:prstGeom prst="rtTriangle">
            <a:avLst/>
          </a:prstGeom>
          <a:solidFill>
            <a:srgbClr val="ACE2CF"/>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22" name="直角三角形 21"/>
          <p:cNvSpPr/>
          <p:nvPr>
            <p:custDataLst>
              <p:tags r:id="rId10"/>
            </p:custDataLst>
          </p:nvPr>
        </p:nvSpPr>
        <p:spPr>
          <a:xfrm rot="9060000">
            <a:off x="1225550" y="5951855"/>
            <a:ext cx="427990" cy="427990"/>
          </a:xfrm>
          <a:prstGeom prst="rtTriangle">
            <a:avLst/>
          </a:prstGeom>
          <a:solidFill>
            <a:srgbClr val="A6B08C"/>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2" name="文本框 1"/>
          <p:cNvSpPr txBox="1"/>
          <p:nvPr/>
        </p:nvSpPr>
        <p:spPr>
          <a:xfrm>
            <a:off x="1407795" y="3883660"/>
            <a:ext cx="4733290" cy="460375"/>
          </a:xfrm>
          <a:prstGeom prst="rect">
            <a:avLst/>
          </a:prstGeom>
          <a:noFill/>
        </p:spPr>
        <p:txBody>
          <a:bodyPr wrap="square" rtlCol="0" anchor="t">
            <a:spAutoFit/>
          </a:bodyPr>
          <a:p>
            <a:r>
              <a:rPr lang="zh-CN" altLang="en-US" sz="2400"/>
              <a:t>榜样应具有以下特点</a:t>
            </a:r>
            <a:endParaRPr lang="zh-CN" altLang="en-US" sz="2400"/>
          </a:p>
        </p:txBody>
      </p:sp>
    </p:spTree>
    <p:custDataLst>
      <p:tags r:id="rId1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任意多边形: 形状 20"/>
          <p:cNvSpPr/>
          <p:nvPr>
            <p:custDataLst>
              <p:tags r:id="rId1"/>
            </p:custDataLst>
          </p:nvPr>
        </p:nvSpPr>
        <p:spPr>
          <a:xfrm>
            <a:off x="763270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chemeClr val="tx2">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2" name="矩形 21"/>
          <p:cNvSpPr/>
          <p:nvPr>
            <p:custDataLst>
              <p:tags r:id="rId2"/>
            </p:custDataLst>
          </p:nvPr>
        </p:nvSpPr>
        <p:spPr>
          <a:xfrm>
            <a:off x="251212" y="2123114"/>
            <a:ext cx="11689576" cy="334749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24" name="任意多边形: 形状 23"/>
          <p:cNvSpPr>
            <a:spLocks noChangeAspect="1"/>
          </p:cNvSpPr>
          <p:nvPr>
            <p:custDataLst>
              <p:tags r:id="rId3"/>
            </p:custDataLst>
          </p:nvPr>
        </p:nvSpPr>
        <p:spPr>
          <a:xfrm rot="10800000">
            <a:off x="151828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tx2">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25" name="任意多边形: 形状 24"/>
          <p:cNvSpPr>
            <a:spLocks noChangeAspect="1"/>
          </p:cNvSpPr>
          <p:nvPr>
            <p:custDataLst>
              <p:tags r:id="rId4"/>
            </p:custDataLst>
          </p:nvPr>
        </p:nvSpPr>
        <p:spPr>
          <a:xfrm rot="10800000">
            <a:off x="104076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tx2">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5" name="文本框 4"/>
          <p:cNvSpPr txBox="1"/>
          <p:nvPr>
            <p:custDataLst>
              <p:tags r:id="rId5"/>
            </p:custDataLst>
          </p:nvPr>
        </p:nvSpPr>
        <p:spPr>
          <a:xfrm>
            <a:off x="2125856" y="2738233"/>
            <a:ext cx="8185215" cy="2155952"/>
          </a:xfrm>
          <a:prstGeom prst="rect">
            <a:avLst/>
          </a:prstGeom>
          <a:noFill/>
        </p:spPr>
        <p:txBody>
          <a:bodyPr wrap="square" lIns="90170" tIns="46990" rIns="90170" bIns="46990" rtlCol="0" anchor="ctr" anchorCtr="0">
            <a:noAutofit/>
          </a:bodyPr>
          <a:lstStyle>
            <a:defPPr>
              <a:defRPr lang="zh-CN"/>
            </a:defPPr>
            <a:lvl1pPr fontAlgn="auto">
              <a:lnSpc>
                <a:spcPct val="130000"/>
              </a:lnSpc>
              <a:spcAft>
                <a:spcPts val="1000"/>
              </a:spcAft>
              <a:defRPr sz="1600" spc="150"/>
            </a:lvl1pPr>
          </a:lstStyle>
          <a:p>
            <a:pPr lvl="0" indent="0" algn="l" fontAlgn="ctr">
              <a:lnSpc>
                <a:spcPct val="150000"/>
              </a:lnSpc>
              <a:spcBef>
                <a:spcPts val="1000"/>
              </a:spcBef>
              <a:spcAft>
                <a:spcPts val="0"/>
              </a:spcAft>
              <a:buClr>
                <a:srgbClr val="C5CFCF">
                  <a:lumMod val="50000"/>
                </a:srgbClr>
              </a:buClr>
              <a:buSzPct val="130000"/>
              <a:buNone/>
            </a:pPr>
            <a:r>
              <a:rPr lang="zh-CN" altLang="en-US" sz="1800" spc="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rPr>
              <a:t>在学校教育中，形成良好的班集体和好的集体舆论，对学生品德形成的作用是非常巨大的。在马卡连柯的教育思想中，特别强调了集体的作用。他说：“儿童集体的舆论力量，完全是一种物质的实际可以感触到的教育因素。”集体生活的本身对每个成员都有着具体的要求，个人的道德价值观和道德感也只有在集体生活中才能实现和满足，同时，集体生活也是其成员的道德水平的具体体现。</a:t>
            </a:r>
            <a:endParaRPr lang="zh-CN" altLang="en-US" sz="1800" spc="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endParaRPr>
          </a:p>
        </p:txBody>
      </p:sp>
      <p:sp>
        <p:nvSpPr>
          <p:cNvPr id="20" name="文本框 19"/>
          <p:cNvSpPr txBox="1"/>
          <p:nvPr>
            <p:custDataLst>
              <p:tags r:id="rId6"/>
            </p:custDataLst>
          </p:nvPr>
        </p:nvSpPr>
        <p:spPr>
          <a:xfrm>
            <a:off x="2125980" y="1251585"/>
            <a:ext cx="5337175" cy="624840"/>
          </a:xfrm>
          <a:prstGeom prst="rect">
            <a:avLst/>
          </a:prstGeom>
          <a:noFill/>
        </p:spPr>
        <p:txBody>
          <a:bodyPr wrap="square" lIns="90170" tIns="46990" rIns="90170" bIns="46990" rtlCol="0">
            <a:noAutofit/>
          </a:bodyPr>
          <a:lstStyle/>
          <a:p>
            <a:pPr marL="0" indent="0" algn="l">
              <a:lnSpc>
                <a:spcPct val="100000"/>
              </a:lnSpc>
              <a:spcBef>
                <a:spcPts val="0"/>
              </a:spcBef>
              <a:spcAft>
                <a:spcPts val="0"/>
              </a:spcAft>
              <a:buSzPct val="100000"/>
              <a:buNone/>
            </a:pPr>
            <a:r>
              <a:rPr lang="en-US" altLang="zh-CN" sz="3600" b="1" spc="300">
                <a:solidFill>
                  <a:schemeClr val="dk1">
                    <a:lumMod val="85000"/>
                    <a:lumOff val="15000"/>
                  </a:schemeClr>
                </a:solidFill>
                <a:uLnTx/>
                <a:uFillTx/>
                <a:latin typeface="Arial" panose="020B0604020202020204" pitchFamily="34" charset="0"/>
                <a:ea typeface="汉仪旗黑-55简" panose="00020600040101010101" charset="-122"/>
                <a:cs typeface="+mj-lt"/>
                <a:sym typeface="+mn-ea"/>
              </a:rPr>
              <a:t>（三）利用群体力量</a:t>
            </a:r>
            <a:endParaRPr lang="en-US" altLang="zh-CN" sz="3600" b="1" spc="300">
              <a:solidFill>
                <a:schemeClr val="dk1">
                  <a:lumMod val="85000"/>
                  <a:lumOff val="15000"/>
                </a:schemeClr>
              </a:solidFill>
              <a:uLnTx/>
              <a:uFillTx/>
              <a:latin typeface="Arial" panose="020B0604020202020204" pitchFamily="34" charset="0"/>
              <a:ea typeface="汉仪旗黑-55简" panose="00020600040101010101" charset="-122"/>
              <a:cs typeface="+mj-lt"/>
              <a:sym typeface="+mn-ea"/>
            </a:endParaRPr>
          </a:p>
        </p:txBody>
      </p:sp>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468364" y="1822309"/>
            <a:ext cx="11340000" cy="4356000"/>
          </a:xfrm>
          <a:prstGeom prst="rect">
            <a:avLst/>
          </a:prstGeom>
          <a:solidFill>
            <a:schemeClr val="accent1"/>
          </a:solidFill>
          <a:ln>
            <a:no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5" name="矩形 4"/>
          <p:cNvSpPr/>
          <p:nvPr>
            <p:custDataLst>
              <p:tags r:id="rId2"/>
            </p:custDataLst>
          </p:nvPr>
        </p:nvSpPr>
        <p:spPr>
          <a:xfrm>
            <a:off x="333829" y="1672533"/>
            <a:ext cx="11340000" cy="4392000"/>
          </a:xfrm>
          <a:prstGeom prst="rect">
            <a:avLst/>
          </a:prstGeom>
          <a:solidFill>
            <a:sysClr val="window" lastClr="FFFFFF">
              <a:alpha val="51000"/>
            </a:sysClr>
          </a:solidFill>
          <a:ln w="50800">
            <a:solidFill>
              <a:schemeClr val="accent1"/>
            </a:solid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bg1"/>
          </a:solidFill>
          <a:ln>
            <a:noFill/>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6"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endParaRPr>
          </a:p>
        </p:txBody>
      </p:sp>
      <p:sp>
        <p:nvSpPr>
          <p:cNvPr id="7"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93" name="文本框 92"/>
          <p:cNvSpPr txBox="1"/>
          <p:nvPr>
            <p:custDataLst>
              <p:tags r:id="rId8"/>
            </p:custDataLst>
          </p:nvPr>
        </p:nvSpPr>
        <p:spPr>
          <a:xfrm>
            <a:off x="669925" y="2143125"/>
            <a:ext cx="10852150" cy="360997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355600" lvl="0" indent="-355600" algn="l" fontAlgn="ctr">
              <a:lnSpc>
                <a:spcPct val="150000"/>
              </a:lnSpc>
              <a:spcBef>
                <a:spcPts val="1000"/>
              </a:spcBef>
              <a:spcAft>
                <a:spcPts val="0"/>
              </a:spcAft>
              <a:buClr>
                <a:srgbClr val="ED796F"/>
              </a:buClr>
              <a:buSzPct val="100000"/>
              <a:buFont typeface="WPS-Bullets" pitchFamily="2" charset="0"/>
              <a:buChar char=""/>
            </a:pPr>
            <a:r>
              <a:rPr lang="zh-CN" altLang="en-US" b="1" dirty="0">
                <a:solidFill>
                  <a:schemeClr val="dk1"/>
                </a:solidFill>
                <a:latin typeface="Arial" panose="020B0604020202020204" pitchFamily="34" charset="0"/>
                <a:ea typeface="汉仪旗黑-55简" panose="00020600040101010101" charset="-122"/>
              </a:rPr>
              <a:t>奖励有物质的（如奖品），也有精神的（如言语鼓励）；有内部的（如自豪、满足感），也有外部的。</a:t>
            </a:r>
            <a:endParaRPr lang="zh-CN" altLang="en-US" b="1" dirty="0">
              <a:solidFill>
                <a:schemeClr val="dk1"/>
              </a:solidFill>
              <a:latin typeface="Arial" panose="020B0604020202020204" pitchFamily="34" charset="0"/>
              <a:ea typeface="汉仪旗黑-55简" panose="00020600040101010101" charset="-122"/>
            </a:endParaRPr>
          </a:p>
          <a:p>
            <a:pPr marL="714375" lvl="1" indent="-352425" algn="l" fontAlgn="ctr">
              <a:lnSpc>
                <a:spcPct val="150000"/>
              </a:lnSpc>
              <a:spcBef>
                <a:spcPts val="0"/>
              </a:spcBef>
              <a:spcAft>
                <a:spcPts val="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sz="1600" spc="150" dirty="0">
                <a:solidFill>
                  <a:schemeClr val="dk1"/>
                </a:solidFill>
                <a:latin typeface="Arial" panose="020B0604020202020204" pitchFamily="34" charset="0"/>
                <a:ea typeface="汉仪旗黑-55简" panose="00020600040101010101" charset="-122"/>
              </a:rPr>
              <a:t>首先要选择、确定可以得到奖励的道德行为。</a:t>
            </a:r>
            <a:endParaRPr lang="zh-CN" altLang="en-US" sz="1600" spc="150" dirty="0">
              <a:solidFill>
                <a:schemeClr val="dk1"/>
              </a:solidFill>
              <a:latin typeface="Arial" panose="020B0604020202020204" pitchFamily="34" charset="0"/>
              <a:ea typeface="汉仪旗黑-55简" panose="00020600040101010101" charset="-122"/>
            </a:endParaRPr>
          </a:p>
          <a:p>
            <a:pPr marL="714375" lvl="1" indent="-352425" algn="l" fontAlgn="ctr">
              <a:lnSpc>
                <a:spcPct val="150000"/>
              </a:lnSpc>
              <a:spcBef>
                <a:spcPts val="0"/>
              </a:spcBef>
              <a:spcAft>
                <a:spcPts val="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sz="1600" spc="150" dirty="0">
                <a:solidFill>
                  <a:schemeClr val="dk1"/>
                </a:solidFill>
                <a:latin typeface="Arial" panose="020B0604020202020204" pitchFamily="34" charset="0"/>
                <a:ea typeface="汉仪旗黑-55简" panose="00020600040101010101" charset="-122"/>
              </a:rPr>
              <a:t>其次，应选择、给予恰当的奖励物。一种奖励物，其效用可能因人而异，应考虑个体的情况，选用最有效的奖励物。</a:t>
            </a:r>
            <a:endParaRPr lang="zh-CN" altLang="en-US" sz="1600" spc="150" dirty="0">
              <a:solidFill>
                <a:schemeClr val="dk1"/>
              </a:solidFill>
              <a:latin typeface="Arial" panose="020B0604020202020204" pitchFamily="34" charset="0"/>
              <a:ea typeface="汉仪旗黑-55简" panose="00020600040101010101" charset="-122"/>
            </a:endParaRPr>
          </a:p>
          <a:p>
            <a:pPr marL="714375" lvl="1" indent="-352425" algn="l" fontAlgn="ctr">
              <a:lnSpc>
                <a:spcPct val="150000"/>
              </a:lnSpc>
              <a:spcBef>
                <a:spcPts val="0"/>
              </a:spcBef>
              <a:spcAft>
                <a:spcPts val="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sz="1600" spc="150" dirty="0">
                <a:solidFill>
                  <a:schemeClr val="dk1"/>
                </a:solidFill>
                <a:latin typeface="Arial" panose="020B0604020202020204" pitchFamily="34" charset="0"/>
                <a:ea typeface="汉仪旗黑-55简" panose="00020600040101010101" charset="-122"/>
              </a:rPr>
              <a:t>再次，应强调内部奖励。</a:t>
            </a:r>
            <a:endParaRPr lang="zh-CN" altLang="en-US" sz="1600" spc="150" dirty="0">
              <a:solidFill>
                <a:schemeClr val="dk1"/>
              </a:solidFill>
              <a:latin typeface="Arial" panose="020B0604020202020204" pitchFamily="34" charset="0"/>
              <a:ea typeface="汉仪旗黑-55简" panose="00020600040101010101" charset="-122"/>
            </a:endParaRPr>
          </a:p>
          <a:p>
            <a:pPr marL="355600" lvl="0" indent="-355600" algn="l" fontAlgn="ctr">
              <a:lnSpc>
                <a:spcPct val="150000"/>
              </a:lnSpc>
              <a:spcBef>
                <a:spcPts val="1000"/>
              </a:spcBef>
              <a:spcAft>
                <a:spcPts val="0"/>
              </a:spcAft>
              <a:buClr>
                <a:srgbClr val="ED796F"/>
              </a:buClr>
              <a:buSzPct val="100000"/>
              <a:buFont typeface="WPS-Bullets" pitchFamily="2" charset="0"/>
              <a:buChar char=""/>
            </a:pPr>
            <a:r>
              <a:rPr lang="zh-CN" altLang="en-US" b="1" dirty="0">
                <a:solidFill>
                  <a:schemeClr val="dk1"/>
                </a:solidFill>
                <a:latin typeface="Arial" panose="020B0604020202020204" pitchFamily="34" charset="0"/>
                <a:ea typeface="汉仪旗黑-55简" panose="00020600040101010101" charset="-122"/>
              </a:rPr>
              <a:t>惩罚是对犯有错误的小学生给予适当的处置，是对个体施加的心理上不愉快的反馈刺激，从而抑制不良行为的重现。</a:t>
            </a:r>
            <a:r>
              <a:rPr lang="zh-CN" altLang="en-US" dirty="0">
                <a:solidFill>
                  <a:schemeClr val="dk1"/>
                </a:solidFill>
                <a:latin typeface="Arial" panose="020B0604020202020204" pitchFamily="34" charset="0"/>
                <a:ea typeface="汉仪旗黑-55简" panose="00020600040101010101" charset="-122"/>
                <a:sym typeface="+mn-ea"/>
              </a:rPr>
              <a:t>惩罚方式分下面两种：</a:t>
            </a:r>
            <a:endParaRPr lang="zh-CN" altLang="en-US" b="1" dirty="0">
              <a:solidFill>
                <a:schemeClr val="dk1"/>
              </a:solidFill>
              <a:latin typeface="Arial" panose="020B0604020202020204" pitchFamily="34" charset="0"/>
              <a:ea typeface="汉仪旗黑-55简" panose="00020600040101010101" charset="-122"/>
            </a:endParaRPr>
          </a:p>
          <a:p>
            <a:pPr marL="714375" lvl="1" indent="-352425" algn="l" fontAlgn="ctr">
              <a:lnSpc>
                <a:spcPct val="150000"/>
              </a:lnSpc>
              <a:spcBef>
                <a:spcPts val="0"/>
              </a:spcBef>
              <a:spcAft>
                <a:spcPts val="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sz="1600" spc="150" dirty="0">
                <a:solidFill>
                  <a:schemeClr val="dk1"/>
                </a:solidFill>
                <a:latin typeface="Arial" panose="020B0604020202020204" pitchFamily="34" charset="0"/>
                <a:ea typeface="汉仪旗黑-55简" panose="00020600040101010101" charset="-122"/>
              </a:rPr>
              <a:t>一是给予某种厌恶刺激，如批评、处分、舆论谴责等；</a:t>
            </a:r>
            <a:endParaRPr lang="zh-CN" altLang="en-US" sz="1600" spc="150" dirty="0">
              <a:solidFill>
                <a:schemeClr val="dk1"/>
              </a:solidFill>
              <a:latin typeface="Arial" panose="020B0604020202020204" pitchFamily="34" charset="0"/>
              <a:ea typeface="汉仪旗黑-55简" panose="00020600040101010101" charset="-122"/>
            </a:endParaRPr>
          </a:p>
          <a:p>
            <a:pPr marL="714375" lvl="1" indent="-352425" algn="l" fontAlgn="ctr">
              <a:lnSpc>
                <a:spcPct val="150000"/>
              </a:lnSpc>
              <a:spcBef>
                <a:spcPts val="0"/>
              </a:spcBef>
              <a:spcAft>
                <a:spcPts val="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sz="1600" spc="150" dirty="0">
                <a:solidFill>
                  <a:schemeClr val="dk1"/>
                </a:solidFill>
                <a:latin typeface="Arial" panose="020B0604020202020204" pitchFamily="34" charset="0"/>
                <a:ea typeface="汉仪旗黑-55简" panose="00020600040101010101" charset="-122"/>
              </a:rPr>
              <a:t>二是取消个体喜爱的刺激或剥夺某种特权等，如不允许参加某种娱乐性活动。</a:t>
            </a:r>
            <a:endParaRPr lang="zh-CN" altLang="en-US" sz="1600" spc="150" dirty="0">
              <a:solidFill>
                <a:schemeClr val="dk1"/>
              </a:solidFill>
              <a:latin typeface="Arial" panose="020B0604020202020204" pitchFamily="34" charset="0"/>
              <a:ea typeface="汉仪旗黑-55简" panose="00020600040101010101" charset="-122"/>
            </a:endParaRPr>
          </a:p>
        </p:txBody>
      </p:sp>
      <p:sp>
        <p:nvSpPr>
          <p:cNvPr id="94" name="文本框 93"/>
          <p:cNvSpPr txBox="1"/>
          <p:nvPr>
            <p:custDataLst>
              <p:tags r:id="rId9"/>
            </p:custDataLst>
          </p:nvPr>
        </p:nvSpPr>
        <p:spPr>
          <a:xfrm>
            <a:off x="1379855" y="788175"/>
            <a:ext cx="9152255" cy="629920"/>
          </a:xfrm>
          <a:prstGeom prst="rect">
            <a:avLst/>
          </a:prstGeom>
          <a:noFill/>
        </p:spPr>
        <p:txBody>
          <a:bodyPr wrap="square" lIns="90000" tIns="46800" rIns="90000" bIns="46800" rtlCol="0">
            <a:noAutofit/>
          </a:bodyPr>
          <a:lstStyle/>
          <a:p>
            <a:pPr>
              <a:lnSpc>
                <a:spcPct val="100000"/>
              </a:lnSpc>
              <a:spcBef>
                <a:spcPts val="0"/>
              </a:spcBef>
              <a:spcAft>
                <a:spcPts val="0"/>
              </a:spcAft>
            </a:pPr>
            <a:r>
              <a:rPr lang="zh-CN" altLang="en-US" sz="2800" spc="300">
                <a:solidFill>
                  <a:schemeClr val="dk1">
                    <a:lumMod val="85000"/>
                    <a:lumOff val="15000"/>
                  </a:schemeClr>
                </a:solidFill>
                <a:uFillTx/>
                <a:latin typeface="微软雅黑" panose="020B0503020204020204" charset="-122"/>
                <a:ea typeface="微软雅黑" panose="020B0503020204020204" charset="-122"/>
              </a:rPr>
              <a:t>（四）给予恰当的奖励与惩罚</a:t>
            </a:r>
            <a:endParaRPr lang="zh-CN" altLang="en-US" sz="2800" spc="300">
              <a:solidFill>
                <a:schemeClr val="dk1">
                  <a:lumMod val="85000"/>
                  <a:lumOff val="15000"/>
                </a:schemeClr>
              </a:solidFill>
              <a:uFillTx/>
              <a:latin typeface="微软雅黑" panose="020B0503020204020204" charset="-122"/>
              <a:ea typeface="微软雅黑" panose="020B0503020204020204" charset="-122"/>
            </a:endParaRPr>
          </a:p>
        </p:txBody>
      </p:sp>
      <p:pic>
        <p:nvPicPr>
          <p:cNvPr id="16" name="图形 15"/>
          <p:cNvPicPr>
            <a:picLocks noChangeAspect="1"/>
          </p:cNvPicPr>
          <p:nvPr/>
        </p:nvPicPr>
        <p:blipFill>
          <a:blip r:embed="rId10"/>
          <a:stretch>
            <a:fillRect/>
          </a:stretch>
        </p:blipFill>
        <p:spPr>
          <a:xfrm>
            <a:off x="518739" y="730474"/>
            <a:ext cx="861262" cy="745322"/>
          </a:xfrm>
          <a:prstGeom prst="rect">
            <a:avLst/>
          </a:prstGeom>
          <a:effectLst>
            <a:outerShdw blurRad="25400" dist="25400" dir="8100000" algn="tr" rotWithShape="0">
              <a:prstClr val="black">
                <a:alpha val="40000"/>
              </a:prstClr>
            </a:outerShdw>
          </a:effectLst>
        </p:spPr>
      </p:pic>
    </p:spTree>
    <p:custDataLst>
      <p:tags r:id="rId1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086014" y="4245778"/>
              <a:ext cx="4803771" cy="658718"/>
            </a:xfrm>
            <a:prstGeom prst="rect">
              <a:avLst/>
            </a:prstGeom>
            <a:noFill/>
          </p:spPr>
          <p:txBody>
            <a:bodyPr wrap="square" rtlCol="0" anchor="ctr">
              <a:spAutoFit/>
            </a:bodyPr>
            <a:p>
              <a:pPr algn="ct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小学生不良行为的矫正</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77898" y="3071567"/>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任务三</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030" y="2696845"/>
            <a:ext cx="4718685"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分析、了解小学生产生不良行为的主客观原因。</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学习掌握矫正小学生不良行为的方法和策略。</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030" y="4364355"/>
            <a:ext cx="471805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深入小学中、高年级，调查小学生中存在的不良行为的类型及其表现，并做出原因和对策分析。</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693420" y="1076325"/>
            <a:ext cx="5168900" cy="4705350"/>
          </a:xfrm>
          <a:prstGeom prst="rect">
            <a:avLst/>
          </a:prstGeom>
        </p:spPr>
      </p:pic>
      <p:sp>
        <p:nvSpPr>
          <p:cNvPr id="16" name="文本框 15"/>
          <p:cNvSpPr txBox="1"/>
          <p:nvPr>
            <p:custDataLst>
              <p:tags r:id="rId4"/>
            </p:custDataLst>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2220595"/>
            <a:ext cx="1466215" cy="429895"/>
          </a:xfrm>
          <a:prstGeom prst="rect">
            <a:avLst/>
          </a:prstGeom>
          <a:solidFill>
            <a:srgbClr val="FF8A86"/>
          </a:solidFill>
        </p:spPr>
        <p:txBody>
          <a:bodyPr wrap="square" rtlCol="0">
            <a:spAutoFit/>
          </a:bodyPr>
          <a:p>
            <a:pPr algn="ctr"/>
            <a:r>
              <a:rPr lang="zh-CN" altLang="en-US" sz="2200" b="1" dirty="0">
                <a:solidFill>
                  <a:schemeClr val="accent1">
                    <a:lumMod val="2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accent1">
                  <a:lumMod val="2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185" y="656"/>
              <a:ext cx="1015" cy="5446"/>
            </a:xfrm>
            <a:prstGeom prst="rect">
              <a:avLst/>
            </a:prstGeom>
            <a:noFill/>
            <a:effectLst>
              <a:outerShdw blurRad="50800" dist="38100" dir="8100000" algn="tr" rotWithShape="0">
                <a:prstClr val="black">
                  <a:alpha val="40000"/>
                </a:prstClr>
              </a:outerShdw>
            </a:effectLst>
          </p:spPr>
          <p:txBody>
            <a:bodyPr vert="eaVert" wrap="square" rtlCol="0" anchor="ctr" anchorCtr="0">
              <a:spAutoFit/>
            </a:bodyPr>
            <a:p>
              <a:pPr algn="ctr">
                <a:lnSpc>
                  <a:spcPct val="100000"/>
                </a:lnSpc>
              </a:pPr>
              <a:r>
                <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endParaRPr>
            </a:p>
          </p:txBody>
        </p:sp>
      </p:grpSp>
      <p:grpSp>
        <p:nvGrpSpPr>
          <p:cNvPr id="13" name="组合 12"/>
          <p:cNvGrpSpPr/>
          <p:nvPr/>
        </p:nvGrpSpPr>
        <p:grpSpPr>
          <a:xfrm>
            <a:off x="3412490" y="2398395"/>
            <a:ext cx="5953125" cy="688975"/>
            <a:chOff x="5356" y="3399"/>
            <a:chExt cx="9375" cy="1085"/>
          </a:xfrm>
        </p:grpSpPr>
        <p:sp>
          <p:nvSpPr>
            <p:cNvPr id="2" name="圆角矩形 1"/>
            <p:cNvSpPr/>
            <p:nvPr>
              <p:custDataLst>
                <p:tags r:id="rId5"/>
              </p:custDataLst>
            </p:nvPr>
          </p:nvSpPr>
          <p:spPr>
            <a:xfrm>
              <a:off x="5639" y="3399"/>
              <a:ext cx="909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6143" y="3506"/>
              <a:ext cx="7918" cy="822"/>
            </a:xfrm>
            <a:prstGeom prst="rect">
              <a:avLst/>
            </a:prstGeom>
          </p:spPr>
          <p:txBody>
            <a:bodyPr wrap="square">
              <a:spAutoFit/>
            </a:bodyPr>
            <a:p>
              <a:pPr algn="l">
                <a:defRPr/>
              </a:pPr>
              <a:r>
                <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一、</a:t>
              </a:r>
              <a:r>
                <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小学生不良行为的界定</a:t>
              </a:r>
              <a:endPar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5356" y="3647"/>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2" name="组合 11"/>
          <p:cNvGrpSpPr/>
          <p:nvPr/>
        </p:nvGrpSpPr>
        <p:grpSpPr>
          <a:xfrm>
            <a:off x="3412490" y="3637280"/>
            <a:ext cx="5953125" cy="688975"/>
            <a:chOff x="5356" y="5170"/>
            <a:chExt cx="9375" cy="1085"/>
          </a:xfrm>
        </p:grpSpPr>
        <p:sp>
          <p:nvSpPr>
            <p:cNvPr id="7" name="圆角矩形 6"/>
            <p:cNvSpPr/>
            <p:nvPr>
              <p:custDataLst>
                <p:tags r:id="rId8"/>
              </p:custDataLst>
            </p:nvPr>
          </p:nvSpPr>
          <p:spPr>
            <a:xfrm>
              <a:off x="5639" y="5170"/>
              <a:ext cx="909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6143" y="5302"/>
              <a:ext cx="8588" cy="822"/>
            </a:xfrm>
            <a:prstGeom prst="rect">
              <a:avLst/>
            </a:prstGeom>
          </p:spPr>
          <p:txBody>
            <a:bodyPr wrap="square">
              <a:spAutoFit/>
            </a:bodyPr>
            <a:p>
              <a:pPr algn="l">
                <a:lnSpc>
                  <a:spcPct val="100000"/>
                </a:lnSpc>
                <a:defRPr/>
              </a:pPr>
              <a:r>
                <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二、</a:t>
              </a:r>
              <a:r>
                <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小学生不良行为产生的原因</a:t>
              </a:r>
              <a:endPar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5356" y="541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565083" y="3315970"/>
            <a:ext cx="7061835" cy="1014730"/>
          </a:xfrm>
          <a:prstGeom prst="rect">
            <a:avLst/>
          </a:prstGeom>
        </p:spPr>
        <p:txBody>
          <a:bodyPr wrap="square">
            <a:spAutoFit/>
          </a:bodyPr>
          <a:lstStyle/>
          <a:p>
            <a:pPr algn="ctr"/>
            <a:r>
              <a:rPr lang="zh-CN" altLang="en-US" sz="6000" spc="300" dirty="0">
                <a:solidFill>
                  <a:srgbClr val="ED796F"/>
                </a:solidFill>
                <a:effectLst/>
                <a:latin typeface="Arial" panose="020B0604020202020204" pitchFamily="34" charset="0"/>
                <a:ea typeface="汉仪旗黑-55简" panose="00020600040101010101" charset="-122"/>
                <a:cs typeface="黑体" panose="02010609060101010101" charset="-122"/>
                <a:sym typeface="黑体" panose="02010609060101010101" charset="-122"/>
              </a:rPr>
              <a:t>小学生的品德</a:t>
            </a:r>
            <a:endParaRPr lang="zh-CN" altLang="en-US" sz="6000" spc="300" dirty="0">
              <a:solidFill>
                <a:srgbClr val="ED796F"/>
              </a:solidFill>
              <a:effectLst/>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23" name="文本框 22"/>
          <p:cNvSpPr txBox="1"/>
          <p:nvPr>
            <p:custDataLst>
              <p:tags r:id="rId1"/>
            </p:custDataLst>
          </p:nvPr>
        </p:nvSpPr>
        <p:spPr>
          <a:xfrm>
            <a:off x="4639945" y="2199707"/>
            <a:ext cx="2912110" cy="829945"/>
          </a:xfrm>
          <a:prstGeom prst="rect">
            <a:avLst/>
          </a:prstGeom>
          <a:noFill/>
          <a:ln>
            <a:noFill/>
          </a:ln>
          <a:extLst>
            <a:ext uri="{909E8E84-426E-40DD-AFC4-6F175D3DCCD1}">
              <a14:hiddenFill xmlns:a14="http://schemas.microsoft.com/office/drawing/2010/main">
                <a:solidFill>
                  <a:srgbClr val="262626"/>
                </a:solidFill>
              </a14:hiddenFill>
            </a:ext>
          </a:extLst>
        </p:spPr>
        <p:txBody>
          <a:bodyPr wrap="square" rtlCol="0">
            <a:spAutoFit/>
          </a:bodyPr>
          <a:lstStyle/>
          <a:p>
            <a:pPr algn="ctr"/>
            <a:r>
              <a:rPr lang="zh-CN" altLang="en-US" sz="4800"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项目十二</a:t>
            </a:r>
            <a:endParaRPr lang="zh-CN" altLang="en-US" sz="4800"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0440" y="4823527"/>
            <a:ext cx="2034540" cy="2034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1489710" y="1022985"/>
            <a:ext cx="10111740" cy="771525"/>
          </a:xfrm>
          <a:prstGeom prst="rect">
            <a:avLst/>
          </a:prstGeom>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fontAlgn="auto">
              <a:lnSpc>
                <a:spcPct val="100000"/>
              </a:lnSpc>
              <a:spcBef>
                <a:spcPts val="0"/>
              </a:spcBef>
              <a:spcAft>
                <a:spcPts val="0"/>
              </a:spcAft>
              <a:buSzPct val="100000"/>
            </a:pPr>
            <a:r>
              <a:rPr lang="zh-CN" altLang="en-US" sz="4000" b="1" spc="260" dirty="0">
                <a:solidFill>
                  <a:schemeClr val="accent1">
                    <a:lumMod val="25000"/>
                  </a:schemeClr>
                </a:solidFill>
                <a:latin typeface="Arial" panose="020B0604020202020204" pitchFamily="34" charset="0"/>
                <a:ea typeface="微软雅黑" panose="020B0503020204020204" charset="-122"/>
              </a:rPr>
              <a:t>一、小学生不良行为的界定</a:t>
            </a:r>
            <a:endParaRPr lang="zh-CN" altLang="en-US" sz="4000" b="1" spc="260" dirty="0">
              <a:solidFill>
                <a:schemeClr val="accent1">
                  <a:lumMod val="25000"/>
                </a:schemeClr>
              </a:solidFill>
              <a:latin typeface="Arial" panose="020B0604020202020204" pitchFamily="34" charset="0"/>
              <a:ea typeface="微软雅黑" panose="020B0503020204020204" charset="-122"/>
            </a:endParaRPr>
          </a:p>
        </p:txBody>
      </p:sp>
      <p:sp>
        <p:nvSpPr>
          <p:cNvPr id="5" name="矩形 4"/>
          <p:cNvSpPr/>
          <p:nvPr>
            <p:custDataLst>
              <p:tags r:id="rId2"/>
            </p:custDataLst>
          </p:nvPr>
        </p:nvSpPr>
        <p:spPr>
          <a:xfrm>
            <a:off x="1040130" y="2528570"/>
            <a:ext cx="10111740" cy="3423285"/>
          </a:xfrm>
          <a:prstGeom prst="rect">
            <a:avLst/>
          </a:prstGeom>
        </p:spPr>
        <p:txBody>
          <a:bodyPr lIns="91440" tIns="45720" rIns="91440" bIns="4572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650240" algn="just" fontAlgn="auto">
              <a:lnSpc>
                <a:spcPct val="150000"/>
              </a:lnSpc>
              <a:spcBef>
                <a:spcPts val="0"/>
              </a:spcBef>
              <a:spcAft>
                <a:spcPts val="800"/>
              </a:spcAft>
              <a:buSzPct val="100000"/>
              <a:buNone/>
              <a:extLst>
                <a:ext uri="{35155182-B16C-46BC-9424-99874614C6A1}">
                  <wpsdc:indentchars xmlns:wpsdc="http://www.wps.cn/officeDocument/2017/drawingmlCustomData" val="200" checksum="3948587904"/>
                </a:ext>
              </a:extLst>
            </a:pPr>
            <a:r>
              <a:rPr lang="zh-CN" altLang="en-US" sz="2400" spc="160" dirty="0">
                <a:solidFill>
                  <a:schemeClr val="tx1">
                    <a:lumMod val="85000"/>
                    <a:lumOff val="15000"/>
                  </a:schemeClr>
                </a:solidFill>
                <a:latin typeface="Arial" panose="020B0604020202020204" pitchFamily="34" charset="0"/>
                <a:ea typeface="微软雅黑" panose="020B0503020204020204" charset="-122"/>
              </a:rPr>
              <a:t>小学生的不良行为分为</a:t>
            </a:r>
            <a:r>
              <a:rPr lang="zh-CN" altLang="en-US" sz="2400" spc="160" dirty="0">
                <a:solidFill>
                  <a:srgbClr val="C00000"/>
                </a:solidFill>
                <a:latin typeface="Arial" panose="020B0604020202020204" pitchFamily="34" charset="0"/>
                <a:ea typeface="微软雅黑" panose="020B0503020204020204" charset="-122"/>
              </a:rPr>
              <a:t>过错行为</a:t>
            </a:r>
            <a:r>
              <a:rPr lang="zh-CN" altLang="en-US" sz="2400" spc="160" dirty="0">
                <a:solidFill>
                  <a:schemeClr val="tx1">
                    <a:lumMod val="85000"/>
                    <a:lumOff val="15000"/>
                  </a:schemeClr>
                </a:solidFill>
                <a:latin typeface="Arial" panose="020B0604020202020204" pitchFamily="34" charset="0"/>
                <a:ea typeface="微软雅黑" panose="020B0503020204020204" charset="-122"/>
              </a:rPr>
              <a:t>、</a:t>
            </a:r>
            <a:r>
              <a:rPr lang="zh-CN" altLang="en-US" sz="2400" spc="160" dirty="0">
                <a:solidFill>
                  <a:srgbClr val="C00000"/>
                </a:solidFill>
                <a:latin typeface="Arial" panose="020B0604020202020204" pitchFamily="34" charset="0"/>
                <a:ea typeface="微软雅黑" panose="020B0503020204020204" charset="-122"/>
              </a:rPr>
              <a:t>不良品德行为</a:t>
            </a:r>
            <a:r>
              <a:rPr lang="zh-CN" altLang="en-US" sz="2400" spc="160" dirty="0">
                <a:solidFill>
                  <a:schemeClr val="tx1">
                    <a:lumMod val="85000"/>
                    <a:lumOff val="15000"/>
                  </a:schemeClr>
                </a:solidFill>
                <a:latin typeface="Arial" panose="020B0604020202020204" pitchFamily="34" charset="0"/>
                <a:ea typeface="微软雅黑" panose="020B0503020204020204" charset="-122"/>
              </a:rPr>
              <a:t>两种。过错行为是指那些</a:t>
            </a:r>
            <a:r>
              <a:rPr lang="zh-CN" altLang="en-US" sz="2400" spc="160" dirty="0">
                <a:solidFill>
                  <a:srgbClr val="C00000"/>
                </a:solidFill>
                <a:latin typeface="Arial" panose="020B0604020202020204" pitchFamily="34" charset="0"/>
                <a:ea typeface="微软雅黑" panose="020B0503020204020204" charset="-122"/>
              </a:rPr>
              <a:t>不符合道德要求</a:t>
            </a:r>
            <a:r>
              <a:rPr lang="zh-CN" altLang="en-US" sz="2400" spc="160" dirty="0">
                <a:solidFill>
                  <a:schemeClr val="tx1">
                    <a:lumMod val="85000"/>
                    <a:lumOff val="15000"/>
                  </a:schemeClr>
                </a:solidFill>
                <a:latin typeface="Arial" panose="020B0604020202020204" pitchFamily="34" charset="0"/>
                <a:ea typeface="微软雅黑" panose="020B0503020204020204" charset="-122"/>
              </a:rPr>
              <a:t>的问题行为，如调皮捣蛋、恶作剧、起哄、无理取闹、作业和考试作弊等。学生的不良品德行为则是指那些由</a:t>
            </a:r>
            <a:r>
              <a:rPr lang="zh-CN" altLang="en-US" sz="2400" spc="160" dirty="0">
                <a:solidFill>
                  <a:srgbClr val="C00000"/>
                </a:solidFill>
                <a:latin typeface="Arial" panose="020B0604020202020204" pitchFamily="34" charset="0"/>
                <a:ea typeface="微软雅黑" panose="020B0503020204020204" charset="-122"/>
              </a:rPr>
              <a:t>错误道德意识支配</a:t>
            </a:r>
            <a:r>
              <a:rPr lang="zh-CN" altLang="en-US" sz="2400" spc="160" dirty="0">
                <a:solidFill>
                  <a:schemeClr val="tx1">
                    <a:lumMod val="85000"/>
                    <a:lumOff val="15000"/>
                  </a:schemeClr>
                </a:solidFill>
                <a:latin typeface="Arial" panose="020B0604020202020204" pitchFamily="34" charset="0"/>
                <a:ea typeface="微软雅黑" panose="020B0503020204020204" charset="-122"/>
              </a:rPr>
              <a:t>的，经常</a:t>
            </a:r>
            <a:r>
              <a:rPr lang="zh-CN" altLang="en-US" sz="2400" spc="160" dirty="0">
                <a:solidFill>
                  <a:srgbClr val="C00000"/>
                </a:solidFill>
                <a:latin typeface="Arial" panose="020B0604020202020204" pitchFamily="34" charset="0"/>
                <a:ea typeface="微软雅黑" panose="020B0503020204020204" charset="-122"/>
              </a:rPr>
              <a:t>违反道德准则</a:t>
            </a:r>
            <a:r>
              <a:rPr lang="zh-CN" altLang="en-US" sz="2400" spc="160" dirty="0">
                <a:solidFill>
                  <a:schemeClr val="tx1">
                    <a:lumMod val="85000"/>
                    <a:lumOff val="15000"/>
                  </a:schemeClr>
                </a:solidFill>
                <a:latin typeface="Arial" panose="020B0604020202020204" pitchFamily="34" charset="0"/>
                <a:ea typeface="微软雅黑" panose="020B0503020204020204" charset="-122"/>
              </a:rPr>
              <a:t>，损害他人或集体利益的行为。</a:t>
            </a:r>
            <a:endParaRPr lang="zh-CN" altLang="en-US" sz="2400" spc="160" dirty="0">
              <a:solidFill>
                <a:schemeClr val="tx1">
                  <a:lumMod val="85000"/>
                  <a:lumOff val="15000"/>
                </a:schemeClr>
              </a:solidFill>
              <a:latin typeface="Arial" panose="020B0604020202020204" pitchFamily="34" charset="0"/>
              <a:ea typeface="微软雅黑" panose="020B0503020204020204" charset="-122"/>
            </a:endParaRPr>
          </a:p>
        </p:txBody>
      </p:sp>
      <p:grpSp>
        <p:nvGrpSpPr>
          <p:cNvPr id="6" name="组合 5"/>
          <p:cNvGrpSpPr/>
          <p:nvPr>
            <p:custDataLst>
              <p:tags r:id="rId3"/>
            </p:custDataLst>
          </p:nvPr>
        </p:nvGrpSpPr>
        <p:grpSpPr>
          <a:xfrm>
            <a:off x="0" y="0"/>
            <a:ext cx="12192000" cy="289367"/>
            <a:chOff x="0" y="0"/>
            <a:chExt cx="12192000" cy="289367"/>
          </a:xfrm>
        </p:grpSpPr>
        <p:sp>
          <p:nvSpPr>
            <p:cNvPr id="11" name="矩形 10"/>
            <p:cNvSpPr/>
            <p:nvPr>
              <p:custDataLst>
                <p:tags r:id="rId4"/>
              </p:custDataLst>
            </p:nvPr>
          </p:nvSpPr>
          <p:spPr>
            <a:xfrm>
              <a:off x="0" y="0"/>
              <a:ext cx="2429381" cy="2893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5"/>
              </p:custDataLst>
            </p:nvPr>
          </p:nvSpPr>
          <p:spPr>
            <a:xfrm>
              <a:off x="2427955" y="0"/>
              <a:ext cx="2429381" cy="2893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6"/>
              </p:custDataLst>
            </p:nvPr>
          </p:nvSpPr>
          <p:spPr>
            <a:xfrm>
              <a:off x="4853940" y="0"/>
              <a:ext cx="2480725" cy="2893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7"/>
              </p:custDataLst>
            </p:nvPr>
          </p:nvSpPr>
          <p:spPr>
            <a:xfrm>
              <a:off x="7334665" y="0"/>
              <a:ext cx="2429381" cy="2893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矩形 14"/>
            <p:cNvSpPr/>
            <p:nvPr>
              <p:custDataLst>
                <p:tags r:id="rId8"/>
              </p:custDataLst>
            </p:nvPr>
          </p:nvSpPr>
          <p:spPr>
            <a:xfrm>
              <a:off x="9762619" y="0"/>
              <a:ext cx="2429381" cy="2893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grpSp>
        <p:nvGrpSpPr>
          <p:cNvPr id="7" name="组合 6"/>
          <p:cNvGrpSpPr/>
          <p:nvPr>
            <p:custDataLst>
              <p:tags r:id="rId9"/>
            </p:custDataLst>
          </p:nvPr>
        </p:nvGrpSpPr>
        <p:grpSpPr>
          <a:xfrm>
            <a:off x="0" y="6568633"/>
            <a:ext cx="12192000" cy="289367"/>
            <a:chOff x="0" y="6568633"/>
            <a:chExt cx="12192000" cy="289367"/>
          </a:xfrm>
        </p:grpSpPr>
        <p:sp>
          <p:nvSpPr>
            <p:cNvPr id="8" name="矩形 7"/>
            <p:cNvSpPr/>
            <p:nvPr>
              <p:custDataLst>
                <p:tags r:id="rId10"/>
              </p:custDataLst>
            </p:nvPr>
          </p:nvSpPr>
          <p:spPr>
            <a:xfrm>
              <a:off x="0" y="6568633"/>
              <a:ext cx="2429381" cy="2893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11"/>
              </p:custDataLst>
            </p:nvPr>
          </p:nvSpPr>
          <p:spPr>
            <a:xfrm>
              <a:off x="2427955" y="6568633"/>
              <a:ext cx="2429381" cy="2893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12"/>
              </p:custDataLst>
            </p:nvPr>
          </p:nvSpPr>
          <p:spPr>
            <a:xfrm>
              <a:off x="4853940" y="6568633"/>
              <a:ext cx="2480725" cy="2893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13"/>
              </p:custDataLst>
            </p:nvPr>
          </p:nvSpPr>
          <p:spPr>
            <a:xfrm>
              <a:off x="7334665" y="6568633"/>
              <a:ext cx="2429381" cy="2893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custDataLst>
                <p:tags r:id="rId14"/>
              </p:custDataLst>
            </p:nvPr>
          </p:nvSpPr>
          <p:spPr>
            <a:xfrm>
              <a:off x="9762619" y="6568633"/>
              <a:ext cx="2429381" cy="2893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pic>
        <p:nvPicPr>
          <p:cNvPr id="2" name="图形 15"/>
          <p:cNvPicPr>
            <a:picLocks noChangeAspect="1"/>
          </p:cNvPicPr>
          <p:nvPr/>
        </p:nvPicPr>
        <p:blipFill>
          <a:blip r:embed="rId15"/>
          <a:stretch>
            <a:fillRect/>
          </a:stretch>
        </p:blipFill>
        <p:spPr>
          <a:xfrm>
            <a:off x="628594" y="1036087"/>
            <a:ext cx="861262" cy="745322"/>
          </a:xfrm>
          <a:prstGeom prst="rect">
            <a:avLst/>
          </a:prstGeom>
          <a:effectLst>
            <a:outerShdw blurRad="25400" dist="25400" dir="8100000" algn="tr" rotWithShape="0">
              <a:prstClr val="black">
                <a:alpha val="40000"/>
              </a:prstClr>
            </a:outerShdw>
          </a:effectLst>
        </p:spPr>
      </p:pic>
    </p:spTree>
    <p:custDataLst>
      <p:tags r:id="rId1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623695" y="643255"/>
            <a:ext cx="6852920" cy="681990"/>
          </a:xfrm>
          <a:prstGeom prst="rect">
            <a:avLst/>
          </a:prstGeom>
          <a:noFill/>
          <a:effectLst/>
        </p:spPr>
        <p:txBody>
          <a:bodyPr wrap="square" rtlCol="0" anchor="ctr" anchorCtr="0">
            <a:spAutoFit/>
          </a:bodyPr>
          <a:p>
            <a:pPr>
              <a:lnSpc>
                <a:spcPct val="120000"/>
              </a:lnSpc>
            </a:pPr>
            <a:r>
              <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二、小学生不良行为产生的原因</a:t>
            </a:r>
            <a:endPar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762579" y="61172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9958939" y="53724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sp>
        <p:nvSpPr>
          <p:cNvPr id="32" name="圆角矩形标注 19"/>
          <p:cNvSpPr/>
          <p:nvPr>
            <p:custDataLst>
              <p:tags r:id="rId4"/>
            </p:custDataLst>
          </p:nvPr>
        </p:nvSpPr>
        <p:spPr>
          <a:xfrm>
            <a:off x="2414905" y="1993265"/>
            <a:ext cx="5210175" cy="1985010"/>
          </a:xfrm>
          <a:prstGeom prst="wedgeRoundRectCallout">
            <a:avLst>
              <a:gd name="adj1" fmla="val -55629"/>
              <a:gd name="adj2" fmla="val -24801"/>
              <a:gd name="adj3" fmla="val 1666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n-ea"/>
              <a:sym typeface="+mn-lt"/>
            </a:endParaRPr>
          </a:p>
        </p:txBody>
      </p:sp>
      <p:sp>
        <p:nvSpPr>
          <p:cNvPr id="33" name="矩形 32"/>
          <p:cNvSpPr/>
          <p:nvPr>
            <p:custDataLst>
              <p:tags r:id="rId5"/>
            </p:custDataLst>
          </p:nvPr>
        </p:nvSpPr>
        <p:spPr>
          <a:xfrm>
            <a:off x="2689456" y="2196352"/>
            <a:ext cx="4090670" cy="368300"/>
          </a:xfrm>
          <a:prstGeom prst="rect">
            <a:avLst/>
          </a:prstGeom>
        </p:spPr>
        <p:txBody>
          <a:bodyPr wrap="none">
            <a:spAutoFit/>
          </a:bodyPr>
          <a:p>
            <a:pPr algn="l"/>
            <a:r>
              <a:rPr lang="zh-CN" altLang="en-US" b="1">
                <a:solidFill>
                  <a:schemeClr val="dk1"/>
                </a:solidFill>
                <a:latin typeface="Arial" panose="020B0604020202020204" pitchFamily="34" charset="0"/>
                <a:ea typeface="汉仪旗黑-55简" panose="00020600040101010101" charset="-122"/>
                <a:cs typeface="+mn-ea"/>
                <a:sym typeface="+mn-lt"/>
              </a:rPr>
              <a:t>（一）小学生产生不良行为的客观原因</a:t>
            </a:r>
            <a:endParaRPr lang="zh-CN" altLang="en-US" b="1">
              <a:solidFill>
                <a:schemeClr val="dk1"/>
              </a:solidFill>
              <a:latin typeface="Arial" panose="020B0604020202020204" pitchFamily="34" charset="0"/>
              <a:ea typeface="汉仪旗黑-55简" panose="00020600040101010101" charset="-122"/>
              <a:cs typeface="+mn-ea"/>
              <a:sym typeface="+mn-lt"/>
            </a:endParaRPr>
          </a:p>
        </p:txBody>
      </p:sp>
      <p:sp>
        <p:nvSpPr>
          <p:cNvPr id="34" name="矩形 33"/>
          <p:cNvSpPr/>
          <p:nvPr>
            <p:custDataLst>
              <p:tags r:id="rId6"/>
            </p:custDataLst>
          </p:nvPr>
        </p:nvSpPr>
        <p:spPr>
          <a:xfrm>
            <a:off x="2689456" y="2564765"/>
            <a:ext cx="6836410" cy="975995"/>
          </a:xfrm>
          <a:prstGeom prst="rect">
            <a:avLst/>
          </a:prstGeom>
        </p:spPr>
        <p:txBody>
          <a:bodyPr wrap="square">
            <a:spAutoFit/>
          </a:bodyPr>
          <a:p>
            <a:pPr>
              <a:lnSpc>
                <a:spcPct val="120000"/>
              </a:lnSpc>
              <a:spcBef>
                <a:spcPts val="0"/>
              </a:spcBef>
              <a:spcAft>
                <a:spcPts val="0"/>
              </a:spcAft>
            </a:pPr>
            <a:r>
              <a:rPr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rPr>
              <a:t>1. 家庭方面的原因</a:t>
            </a:r>
            <a:endParaRPr lang="zh-CN"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endParaRPr>
          </a:p>
          <a:p>
            <a:pPr>
              <a:lnSpc>
                <a:spcPct val="120000"/>
              </a:lnSpc>
              <a:spcBef>
                <a:spcPts val="0"/>
              </a:spcBef>
              <a:spcAft>
                <a:spcPts val="0"/>
              </a:spcAft>
            </a:pPr>
            <a:r>
              <a:rPr lang="zh-CN"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rPr>
              <a:t>2. 学校教育中的失误</a:t>
            </a:r>
            <a:endParaRPr lang="zh-CN"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endParaRPr>
          </a:p>
          <a:p>
            <a:pPr>
              <a:lnSpc>
                <a:spcPct val="120000"/>
              </a:lnSpc>
              <a:spcBef>
                <a:spcPts val="0"/>
              </a:spcBef>
              <a:spcAft>
                <a:spcPts val="0"/>
              </a:spcAft>
            </a:pPr>
            <a:r>
              <a:rPr lang="zh-CN"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rPr>
              <a:t>3. 社会不良环境的影响</a:t>
            </a:r>
            <a:endParaRPr lang="zh-CN"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35" name="圆角矩形标注 3586"/>
          <p:cNvSpPr/>
          <p:nvPr>
            <p:custDataLst>
              <p:tags r:id="rId7"/>
            </p:custDataLst>
          </p:nvPr>
        </p:nvSpPr>
        <p:spPr>
          <a:xfrm flipH="1">
            <a:off x="4278630" y="4373245"/>
            <a:ext cx="5235575" cy="1754505"/>
          </a:xfrm>
          <a:prstGeom prst="wedgeRoundRectCallout">
            <a:avLst>
              <a:gd name="adj1" fmla="val -55629"/>
              <a:gd name="adj2" fmla="val -24801"/>
              <a:gd name="adj3" fmla="val 16667"/>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n-ea"/>
              <a:sym typeface="+mn-lt"/>
            </a:endParaRPr>
          </a:p>
        </p:txBody>
      </p:sp>
      <p:pic>
        <p:nvPicPr>
          <p:cNvPr id="36" name="图片 35"/>
          <p:cNvPicPr>
            <a:picLocks noChangeAspect="1"/>
          </p:cNvPicPr>
          <p:nvPr/>
        </p:nvPicPr>
        <p:blipFill rotWithShape="1">
          <a:blip r:embed="rId8">
            <a:extLst>
              <a:ext uri="{28A0092B-C50C-407E-A947-70E740481C1C}">
                <a14:useLocalDpi xmlns:a14="http://schemas.microsoft.com/office/drawing/2010/main" val="0"/>
              </a:ext>
            </a:extLst>
          </a:blip>
          <a:srcRect r="50000"/>
          <a:stretch>
            <a:fillRect/>
          </a:stretch>
        </p:blipFill>
        <p:spPr>
          <a:xfrm>
            <a:off x="1137285" y="1716405"/>
            <a:ext cx="785495" cy="1570990"/>
          </a:xfrm>
          <a:prstGeom prst="rect">
            <a:avLst/>
          </a:prstGeom>
        </p:spPr>
      </p:pic>
      <p:pic>
        <p:nvPicPr>
          <p:cNvPr id="37" name="图片 36"/>
          <p:cNvPicPr>
            <a:picLocks noChangeAspect="1"/>
          </p:cNvPicPr>
          <p:nvPr/>
        </p:nvPicPr>
        <p:blipFill rotWithShape="1">
          <a:blip r:embed="rId8">
            <a:extLst>
              <a:ext uri="{28A0092B-C50C-407E-A947-70E740481C1C}">
                <a14:useLocalDpi xmlns:a14="http://schemas.microsoft.com/office/drawing/2010/main" val="0"/>
              </a:ext>
            </a:extLst>
          </a:blip>
          <a:srcRect l="48799" r="1201"/>
          <a:stretch>
            <a:fillRect/>
          </a:stretch>
        </p:blipFill>
        <p:spPr>
          <a:xfrm>
            <a:off x="9958705" y="4216400"/>
            <a:ext cx="795655" cy="1591310"/>
          </a:xfrm>
          <a:prstGeom prst="rect">
            <a:avLst/>
          </a:prstGeom>
        </p:spPr>
      </p:pic>
      <p:sp>
        <p:nvSpPr>
          <p:cNvPr id="38" name="矩形 37"/>
          <p:cNvSpPr/>
          <p:nvPr>
            <p:custDataLst>
              <p:tags r:id="rId9"/>
            </p:custDataLst>
          </p:nvPr>
        </p:nvSpPr>
        <p:spPr>
          <a:xfrm>
            <a:off x="5238981" y="4428377"/>
            <a:ext cx="4090670" cy="368300"/>
          </a:xfrm>
          <a:prstGeom prst="rect">
            <a:avLst/>
          </a:prstGeom>
        </p:spPr>
        <p:txBody>
          <a:bodyPr wrap="none">
            <a:spAutoFit/>
          </a:bodyPr>
          <a:p>
            <a:pPr algn="l"/>
            <a:r>
              <a:rPr lang="zh-CN" altLang="en-US" b="1">
                <a:solidFill>
                  <a:schemeClr val="dk1"/>
                </a:solidFill>
                <a:latin typeface="Arial" panose="020B0604020202020204" pitchFamily="34" charset="0"/>
                <a:ea typeface="汉仪旗黑-55简" panose="00020600040101010101" charset="-122"/>
                <a:cs typeface="+mn-ea"/>
                <a:sym typeface="+mn-lt"/>
              </a:rPr>
              <a:t>（二）小学生产生不良行为的主观原因</a:t>
            </a:r>
            <a:endParaRPr lang="zh-CN" altLang="en-US" b="1">
              <a:solidFill>
                <a:schemeClr val="dk1"/>
              </a:solidFill>
              <a:latin typeface="Arial" panose="020B0604020202020204" pitchFamily="34" charset="0"/>
              <a:ea typeface="汉仪旗黑-55简" panose="00020600040101010101" charset="-122"/>
              <a:cs typeface="+mn-ea"/>
              <a:sym typeface="+mn-lt"/>
            </a:endParaRPr>
          </a:p>
        </p:txBody>
      </p:sp>
      <p:sp>
        <p:nvSpPr>
          <p:cNvPr id="39" name="矩形 38"/>
          <p:cNvSpPr/>
          <p:nvPr>
            <p:custDataLst>
              <p:tags r:id="rId10"/>
            </p:custDataLst>
          </p:nvPr>
        </p:nvSpPr>
        <p:spPr>
          <a:xfrm>
            <a:off x="2630805" y="4796790"/>
            <a:ext cx="6677025" cy="1271270"/>
          </a:xfrm>
          <a:prstGeom prst="rect">
            <a:avLst/>
          </a:prstGeom>
        </p:spPr>
        <p:txBody>
          <a:bodyPr wrap="square">
            <a:spAutoFit/>
          </a:bodyPr>
          <a:p>
            <a:pPr algn="r">
              <a:lnSpc>
                <a:spcPct val="120000"/>
              </a:lnSpc>
              <a:spcBef>
                <a:spcPts val="0"/>
              </a:spcBef>
              <a:spcAft>
                <a:spcPts val="0"/>
              </a:spcAft>
            </a:pPr>
            <a:r>
              <a:rPr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rPr>
              <a:t>1. 缺乏正确的道德认识</a:t>
            </a:r>
            <a:endParaRPr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endParaRPr>
          </a:p>
          <a:p>
            <a:pPr algn="r">
              <a:lnSpc>
                <a:spcPct val="120000"/>
              </a:lnSpc>
              <a:spcBef>
                <a:spcPts val="0"/>
              </a:spcBef>
              <a:spcAft>
                <a:spcPts val="0"/>
              </a:spcAft>
            </a:pPr>
            <a:r>
              <a:rPr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rPr>
              <a:t>2. 异常的情绪表现</a:t>
            </a:r>
            <a:endParaRPr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endParaRPr>
          </a:p>
          <a:p>
            <a:pPr algn="r">
              <a:lnSpc>
                <a:spcPct val="120000"/>
              </a:lnSpc>
              <a:spcBef>
                <a:spcPts val="0"/>
              </a:spcBef>
              <a:spcAft>
                <a:spcPts val="0"/>
              </a:spcAft>
            </a:pPr>
            <a:r>
              <a:rPr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rPr>
              <a:t>3. 明显的意志薄弱</a:t>
            </a:r>
            <a:endParaRPr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endParaRPr>
          </a:p>
          <a:p>
            <a:pPr algn="r">
              <a:lnSpc>
                <a:spcPct val="120000"/>
              </a:lnSpc>
              <a:spcBef>
                <a:spcPts val="0"/>
              </a:spcBef>
              <a:spcAft>
                <a:spcPts val="0"/>
              </a:spcAft>
            </a:pPr>
            <a:r>
              <a:rPr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rPr>
              <a:t>4. 养成了不良的行为习惯</a:t>
            </a:r>
            <a:endParaRPr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8" name="圆角矩形 7"/>
          <p:cNvSpPr/>
          <p:nvPr/>
        </p:nvSpPr>
        <p:spPr>
          <a:xfrm>
            <a:off x="426085" y="459105"/>
            <a:ext cx="11340000" cy="5940000"/>
          </a:xfrm>
          <a:prstGeom prst="roundRect">
            <a:avLst>
              <a:gd name="adj" fmla="val 2967"/>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ppt_x</p:attrName>
                                        </p:attrNameLst>
                                      </p:cBhvr>
                                      <p:tavLst>
                                        <p:tav tm="0">
                                          <p:val>
                                            <p:strVal val="#ppt_x"/>
                                          </p:val>
                                        </p:tav>
                                        <p:tav tm="100000">
                                          <p:val>
                                            <p:strVal val="#ppt_x"/>
                                          </p:val>
                                        </p:tav>
                                      </p:tavLst>
                                    </p:anim>
                                    <p:anim calcmode="lin" valueType="num">
                                      <p:cBhvr>
                                        <p:cTn id="19" dur="1000" fill="hold"/>
                                        <p:tgtEl>
                                          <p:spTgt spid="3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000"/>
                                        <p:tgtEl>
                                          <p:spTgt spid="35"/>
                                        </p:tgtEl>
                                      </p:cBhvr>
                                    </p:animEffect>
                                    <p:anim calcmode="lin" valueType="num">
                                      <p:cBhvr>
                                        <p:cTn id="23" dur="1000" fill="hold"/>
                                        <p:tgtEl>
                                          <p:spTgt spid="35"/>
                                        </p:tgtEl>
                                        <p:attrNameLst>
                                          <p:attrName>ppt_x</p:attrName>
                                        </p:attrNameLst>
                                      </p:cBhvr>
                                      <p:tavLst>
                                        <p:tav tm="0">
                                          <p:val>
                                            <p:strVal val="#ppt_x"/>
                                          </p:val>
                                        </p:tav>
                                        <p:tav tm="100000">
                                          <p:val>
                                            <p:strVal val="#ppt_x"/>
                                          </p:val>
                                        </p:tav>
                                      </p:tavLst>
                                    </p:anim>
                                    <p:anim calcmode="lin" valueType="num">
                                      <p:cBhvr>
                                        <p:cTn id="24" dur="1000" fill="hold"/>
                                        <p:tgtEl>
                                          <p:spTgt spid="3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1000"/>
                                        <p:tgtEl>
                                          <p:spTgt spid="38"/>
                                        </p:tgtEl>
                                      </p:cBhvr>
                                    </p:animEffect>
                                    <p:anim calcmode="lin" valueType="num">
                                      <p:cBhvr>
                                        <p:cTn id="28" dur="1000" fill="hold"/>
                                        <p:tgtEl>
                                          <p:spTgt spid="38"/>
                                        </p:tgtEl>
                                        <p:attrNameLst>
                                          <p:attrName>ppt_x</p:attrName>
                                        </p:attrNameLst>
                                      </p:cBhvr>
                                      <p:tavLst>
                                        <p:tav tm="0">
                                          <p:val>
                                            <p:strVal val="#ppt_x"/>
                                          </p:val>
                                        </p:tav>
                                        <p:tav tm="100000">
                                          <p:val>
                                            <p:strVal val="#ppt_x"/>
                                          </p:val>
                                        </p:tav>
                                      </p:tavLst>
                                    </p:anim>
                                    <p:anim calcmode="lin" valueType="num">
                                      <p:cBhvr>
                                        <p:cTn id="29" dur="1000" fill="hold"/>
                                        <p:tgtEl>
                                          <p:spTgt spid="3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1000"/>
                                        <p:tgtEl>
                                          <p:spTgt spid="39"/>
                                        </p:tgtEl>
                                      </p:cBhvr>
                                    </p:animEffect>
                                    <p:anim calcmode="lin" valueType="num">
                                      <p:cBhvr>
                                        <p:cTn id="33" dur="1000" fill="hold"/>
                                        <p:tgtEl>
                                          <p:spTgt spid="39"/>
                                        </p:tgtEl>
                                        <p:attrNameLst>
                                          <p:attrName>ppt_x</p:attrName>
                                        </p:attrNameLst>
                                      </p:cBhvr>
                                      <p:tavLst>
                                        <p:tav tm="0">
                                          <p:val>
                                            <p:strVal val="#ppt_x"/>
                                          </p:val>
                                        </p:tav>
                                        <p:tav tm="100000">
                                          <p:val>
                                            <p:strVal val="#ppt_x"/>
                                          </p:val>
                                        </p:tav>
                                      </p:tavLst>
                                    </p:anim>
                                    <p:anim calcmode="lin" valueType="num">
                                      <p:cBhvr>
                                        <p:cTn id="3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3" grpId="0"/>
      <p:bldP spid="34" grpId="0"/>
      <p:bldP spid="35" grpId="0" bldLvl="0" animBg="1"/>
      <p:bldP spid="38" grpId="0"/>
      <p:bldP spid="3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 name="圆角矩形 29"/>
          <p:cNvSpPr/>
          <p:nvPr/>
        </p:nvSpPr>
        <p:spPr>
          <a:xfrm>
            <a:off x="426085" y="459105"/>
            <a:ext cx="11340000" cy="5940000"/>
          </a:xfrm>
          <a:prstGeom prst="roundRect">
            <a:avLst>
              <a:gd name="adj" fmla="val 2967"/>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 name="Straight Connector 11"/>
          <p:cNvCxnSpPr/>
          <p:nvPr>
            <p:custDataLst>
              <p:tags r:id="rId1"/>
            </p:custDataLst>
          </p:nvPr>
        </p:nvCxnSpPr>
        <p:spPr>
          <a:xfrm>
            <a:off x="0" y="4323737"/>
            <a:ext cx="12192000" cy="0"/>
          </a:xfrm>
          <a:prstGeom prst="line">
            <a:avLst/>
          </a:prstGeom>
          <a:ln w="28575" cmpd="sng">
            <a:solidFill>
              <a:srgbClr val="92D050"/>
            </a:solidFill>
            <a:prstDash val="dash"/>
          </a:ln>
          <a:effectLst/>
        </p:spPr>
        <p:style>
          <a:lnRef idx="2">
            <a:srgbClr val="2196F3"/>
          </a:lnRef>
          <a:fillRef idx="0">
            <a:srgbClr val="2196F3"/>
          </a:fillRef>
          <a:effectRef idx="1">
            <a:srgbClr val="2196F3"/>
          </a:effectRef>
          <a:fontRef idx="minor">
            <a:srgbClr val="222222"/>
          </a:fontRef>
        </p:style>
      </p:cxnSp>
      <p:sp>
        <p:nvSpPr>
          <p:cNvPr id="3" name="任意形状 54"/>
          <p:cNvSpPr/>
          <p:nvPr>
            <p:custDataLst>
              <p:tags r:id="rId2"/>
            </p:custDataLst>
          </p:nvPr>
        </p:nvSpPr>
        <p:spPr>
          <a:xfrm>
            <a:off x="911426" y="3843684"/>
            <a:ext cx="1875798" cy="876133"/>
          </a:xfrm>
          <a:custGeom>
            <a:avLst/>
            <a:gdLst>
              <a:gd name="connsiteX0" fmla="*/ 146025 w 1875798"/>
              <a:gd name="connsiteY0" fmla="*/ 0 h 876133"/>
              <a:gd name="connsiteX1" fmla="*/ 1642448 w 1875798"/>
              <a:gd name="connsiteY1" fmla="*/ 0 h 876133"/>
              <a:gd name="connsiteX2" fmla="*/ 1788473 w 1875798"/>
              <a:gd name="connsiteY2" fmla="*/ 146025 h 876133"/>
              <a:gd name="connsiteX3" fmla="*/ 1788473 w 1875798"/>
              <a:gd name="connsiteY3" fmla="*/ 416137 h 876133"/>
              <a:gd name="connsiteX4" fmla="*/ 1875798 w 1875798"/>
              <a:gd name="connsiteY4" fmla="*/ 480059 h 876133"/>
              <a:gd name="connsiteX5" fmla="*/ 1788473 w 1875798"/>
              <a:gd name="connsiteY5" fmla="*/ 543980 h 876133"/>
              <a:gd name="connsiteX6" fmla="*/ 1788473 w 1875798"/>
              <a:gd name="connsiteY6" fmla="*/ 730108 h 876133"/>
              <a:gd name="connsiteX7" fmla="*/ 1642448 w 1875798"/>
              <a:gd name="connsiteY7" fmla="*/ 876133 h 876133"/>
              <a:gd name="connsiteX8" fmla="*/ 146025 w 1875798"/>
              <a:gd name="connsiteY8" fmla="*/ 876133 h 876133"/>
              <a:gd name="connsiteX9" fmla="*/ 0 w 1875798"/>
              <a:gd name="connsiteY9" fmla="*/ 730108 h 876133"/>
              <a:gd name="connsiteX10" fmla="*/ 0 w 1875798"/>
              <a:gd name="connsiteY10" fmla="*/ 146025 h 876133"/>
              <a:gd name="connsiteX11" fmla="*/ 146025 w 1875798"/>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5798" h="876133">
                <a:moveTo>
                  <a:pt x="146025" y="0"/>
                </a:moveTo>
                <a:lnTo>
                  <a:pt x="1642448" y="0"/>
                </a:lnTo>
                <a:cubicBezTo>
                  <a:pt x="1723095" y="0"/>
                  <a:pt x="1788473" y="65378"/>
                  <a:pt x="1788473" y="146025"/>
                </a:cubicBezTo>
                <a:lnTo>
                  <a:pt x="1788473" y="416137"/>
                </a:lnTo>
                <a:lnTo>
                  <a:pt x="1875798" y="480059"/>
                </a:lnTo>
                <a:lnTo>
                  <a:pt x="1788473" y="543980"/>
                </a:lnTo>
                <a:lnTo>
                  <a:pt x="1788473" y="730108"/>
                </a:lnTo>
                <a:cubicBezTo>
                  <a:pt x="1788473" y="810755"/>
                  <a:pt x="1723095" y="876133"/>
                  <a:pt x="1642448" y="876133"/>
                </a:cubicBezTo>
                <a:lnTo>
                  <a:pt x="146025" y="876133"/>
                </a:lnTo>
                <a:cubicBezTo>
                  <a:pt x="65378" y="876133"/>
                  <a:pt x="0" y="810755"/>
                  <a:pt x="0" y="730108"/>
                </a:cubicBezTo>
                <a:lnTo>
                  <a:pt x="0" y="146025"/>
                </a:lnTo>
                <a:cubicBezTo>
                  <a:pt x="0" y="65378"/>
                  <a:pt x="65378" y="0"/>
                  <a:pt x="146025" y="0"/>
                </a:cubicBezTo>
                <a:close/>
              </a:path>
            </a:pathLst>
          </a:custGeom>
          <a:solidFill>
            <a:schemeClr val="accent1">
              <a:lumMod val="60000"/>
              <a:lumOff val="40000"/>
            </a:schemeClr>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4" name="任意形状 53"/>
          <p:cNvSpPr/>
          <p:nvPr>
            <p:custDataLst>
              <p:tags r:id="rId3"/>
            </p:custDataLst>
          </p:nvPr>
        </p:nvSpPr>
        <p:spPr>
          <a:xfrm>
            <a:off x="2922938" y="3843684"/>
            <a:ext cx="1891960" cy="876133"/>
          </a:xfrm>
          <a:custGeom>
            <a:avLst/>
            <a:gdLst>
              <a:gd name="connsiteX0" fmla="*/ 146025 w 1891960"/>
              <a:gd name="connsiteY0" fmla="*/ 0 h 876133"/>
              <a:gd name="connsiteX1" fmla="*/ 1666669 w 1891960"/>
              <a:gd name="connsiteY1" fmla="*/ 0 h 876133"/>
              <a:gd name="connsiteX2" fmla="*/ 1812694 w 1891960"/>
              <a:gd name="connsiteY2" fmla="*/ 146025 h 876133"/>
              <a:gd name="connsiteX3" fmla="*/ 1812694 w 1891960"/>
              <a:gd name="connsiteY3" fmla="*/ 422038 h 876133"/>
              <a:gd name="connsiteX4" fmla="*/ 1891960 w 1891960"/>
              <a:gd name="connsiteY4" fmla="*/ 480060 h 876133"/>
              <a:gd name="connsiteX5" fmla="*/ 1812694 w 1891960"/>
              <a:gd name="connsiteY5" fmla="*/ 538082 h 876133"/>
              <a:gd name="connsiteX6" fmla="*/ 1812694 w 1891960"/>
              <a:gd name="connsiteY6" fmla="*/ 730108 h 876133"/>
              <a:gd name="connsiteX7" fmla="*/ 1666669 w 1891960"/>
              <a:gd name="connsiteY7" fmla="*/ 876133 h 876133"/>
              <a:gd name="connsiteX8" fmla="*/ 146025 w 1891960"/>
              <a:gd name="connsiteY8" fmla="*/ 876133 h 876133"/>
              <a:gd name="connsiteX9" fmla="*/ 0 w 1891960"/>
              <a:gd name="connsiteY9" fmla="*/ 730108 h 876133"/>
              <a:gd name="connsiteX10" fmla="*/ 0 w 1891960"/>
              <a:gd name="connsiteY10" fmla="*/ 146025 h 876133"/>
              <a:gd name="connsiteX11" fmla="*/ 146025 w 1891960"/>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91960" h="876133">
                <a:moveTo>
                  <a:pt x="146025" y="0"/>
                </a:moveTo>
                <a:lnTo>
                  <a:pt x="1666669" y="0"/>
                </a:lnTo>
                <a:cubicBezTo>
                  <a:pt x="1747316" y="0"/>
                  <a:pt x="1812694" y="65378"/>
                  <a:pt x="1812694" y="146025"/>
                </a:cubicBezTo>
                <a:lnTo>
                  <a:pt x="1812694" y="422038"/>
                </a:lnTo>
                <a:lnTo>
                  <a:pt x="1891960" y="480060"/>
                </a:lnTo>
                <a:lnTo>
                  <a:pt x="1812694" y="538082"/>
                </a:lnTo>
                <a:lnTo>
                  <a:pt x="1812694" y="730108"/>
                </a:lnTo>
                <a:cubicBezTo>
                  <a:pt x="1812694" y="810755"/>
                  <a:pt x="1747316" y="876133"/>
                  <a:pt x="1666669" y="876133"/>
                </a:cubicBezTo>
                <a:lnTo>
                  <a:pt x="146025" y="876133"/>
                </a:lnTo>
                <a:cubicBezTo>
                  <a:pt x="65378" y="876133"/>
                  <a:pt x="0" y="810755"/>
                  <a:pt x="0" y="730108"/>
                </a:cubicBezTo>
                <a:lnTo>
                  <a:pt x="0" y="146025"/>
                </a:lnTo>
                <a:cubicBezTo>
                  <a:pt x="0" y="65378"/>
                  <a:pt x="65378" y="0"/>
                  <a:pt x="146025" y="0"/>
                </a:cubicBezTo>
                <a:close/>
              </a:path>
            </a:pathLst>
          </a:custGeom>
          <a:solidFill>
            <a:srgbClr val="92D050"/>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5" name="任意形状 52"/>
          <p:cNvSpPr/>
          <p:nvPr>
            <p:custDataLst>
              <p:tags r:id="rId4"/>
            </p:custDataLst>
          </p:nvPr>
        </p:nvSpPr>
        <p:spPr>
          <a:xfrm>
            <a:off x="4931167" y="3843684"/>
            <a:ext cx="1901657" cy="876133"/>
          </a:xfrm>
          <a:custGeom>
            <a:avLst/>
            <a:gdLst>
              <a:gd name="connsiteX0" fmla="*/ 146025 w 1901657"/>
              <a:gd name="connsiteY0" fmla="*/ 0 h 876133"/>
              <a:gd name="connsiteX1" fmla="*/ 1668310 w 1901657"/>
              <a:gd name="connsiteY1" fmla="*/ 0 h 876133"/>
              <a:gd name="connsiteX2" fmla="*/ 1814335 w 1901657"/>
              <a:gd name="connsiteY2" fmla="*/ 146025 h 876133"/>
              <a:gd name="connsiteX3" fmla="*/ 1814335 w 1901657"/>
              <a:gd name="connsiteY3" fmla="*/ 416142 h 876133"/>
              <a:gd name="connsiteX4" fmla="*/ 1901657 w 1901657"/>
              <a:gd name="connsiteY4" fmla="*/ 480061 h 876133"/>
              <a:gd name="connsiteX5" fmla="*/ 1814335 w 1901657"/>
              <a:gd name="connsiteY5" fmla="*/ 543980 h 876133"/>
              <a:gd name="connsiteX6" fmla="*/ 1814335 w 1901657"/>
              <a:gd name="connsiteY6" fmla="*/ 730108 h 876133"/>
              <a:gd name="connsiteX7" fmla="*/ 1668310 w 1901657"/>
              <a:gd name="connsiteY7" fmla="*/ 876133 h 876133"/>
              <a:gd name="connsiteX8" fmla="*/ 146025 w 1901657"/>
              <a:gd name="connsiteY8" fmla="*/ 876133 h 876133"/>
              <a:gd name="connsiteX9" fmla="*/ 0 w 1901657"/>
              <a:gd name="connsiteY9" fmla="*/ 730108 h 876133"/>
              <a:gd name="connsiteX10" fmla="*/ 0 w 1901657"/>
              <a:gd name="connsiteY10" fmla="*/ 146025 h 876133"/>
              <a:gd name="connsiteX11" fmla="*/ 146025 w 1901657"/>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1657" h="876133">
                <a:moveTo>
                  <a:pt x="146025" y="0"/>
                </a:moveTo>
                <a:lnTo>
                  <a:pt x="1668310" y="0"/>
                </a:lnTo>
                <a:cubicBezTo>
                  <a:pt x="1748957" y="0"/>
                  <a:pt x="1814335" y="65378"/>
                  <a:pt x="1814335" y="146025"/>
                </a:cubicBezTo>
                <a:lnTo>
                  <a:pt x="1814335" y="416142"/>
                </a:lnTo>
                <a:lnTo>
                  <a:pt x="1901657" y="480061"/>
                </a:lnTo>
                <a:lnTo>
                  <a:pt x="1814335" y="543980"/>
                </a:lnTo>
                <a:lnTo>
                  <a:pt x="1814335" y="730108"/>
                </a:lnTo>
                <a:cubicBezTo>
                  <a:pt x="1814335" y="810755"/>
                  <a:pt x="1748957" y="876133"/>
                  <a:pt x="1668310" y="876133"/>
                </a:cubicBezTo>
                <a:lnTo>
                  <a:pt x="146025" y="876133"/>
                </a:lnTo>
                <a:cubicBezTo>
                  <a:pt x="65378" y="876133"/>
                  <a:pt x="0" y="810755"/>
                  <a:pt x="0" y="730108"/>
                </a:cubicBezTo>
                <a:lnTo>
                  <a:pt x="0" y="146025"/>
                </a:lnTo>
                <a:cubicBezTo>
                  <a:pt x="0" y="65378"/>
                  <a:pt x="65378" y="0"/>
                  <a:pt x="146025" y="0"/>
                </a:cubicBezTo>
                <a:close/>
              </a:path>
            </a:pathLst>
          </a:custGeom>
          <a:solidFill>
            <a:schemeClr val="accent1">
              <a:lumMod val="75000"/>
            </a:schemeClr>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6" name="任意形状 51"/>
          <p:cNvSpPr/>
          <p:nvPr>
            <p:custDataLst>
              <p:tags r:id="rId5"/>
            </p:custDataLst>
          </p:nvPr>
        </p:nvSpPr>
        <p:spPr>
          <a:xfrm>
            <a:off x="6971383" y="3841303"/>
            <a:ext cx="1911623" cy="876133"/>
          </a:xfrm>
          <a:custGeom>
            <a:avLst/>
            <a:gdLst>
              <a:gd name="connsiteX0" fmla="*/ 146025 w 1911623"/>
              <a:gd name="connsiteY0" fmla="*/ 0 h 876133"/>
              <a:gd name="connsiteX1" fmla="*/ 1678178 w 1911623"/>
              <a:gd name="connsiteY1" fmla="*/ 0 h 876133"/>
              <a:gd name="connsiteX2" fmla="*/ 1824203 w 1911623"/>
              <a:gd name="connsiteY2" fmla="*/ 146025 h 876133"/>
              <a:gd name="connsiteX3" fmla="*/ 1824203 w 1911623"/>
              <a:gd name="connsiteY3" fmla="*/ 418452 h 876133"/>
              <a:gd name="connsiteX4" fmla="*/ 1911623 w 1911623"/>
              <a:gd name="connsiteY4" fmla="*/ 482444 h 876133"/>
              <a:gd name="connsiteX5" fmla="*/ 1824203 w 1911623"/>
              <a:gd name="connsiteY5" fmla="*/ 546435 h 876133"/>
              <a:gd name="connsiteX6" fmla="*/ 1824203 w 1911623"/>
              <a:gd name="connsiteY6" fmla="*/ 730108 h 876133"/>
              <a:gd name="connsiteX7" fmla="*/ 1678178 w 1911623"/>
              <a:gd name="connsiteY7" fmla="*/ 876133 h 876133"/>
              <a:gd name="connsiteX8" fmla="*/ 146025 w 1911623"/>
              <a:gd name="connsiteY8" fmla="*/ 876133 h 876133"/>
              <a:gd name="connsiteX9" fmla="*/ 0 w 1911623"/>
              <a:gd name="connsiteY9" fmla="*/ 730108 h 876133"/>
              <a:gd name="connsiteX10" fmla="*/ 0 w 1911623"/>
              <a:gd name="connsiteY10" fmla="*/ 146025 h 876133"/>
              <a:gd name="connsiteX11" fmla="*/ 146025 w 1911623"/>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11623" h="876133">
                <a:moveTo>
                  <a:pt x="146025" y="0"/>
                </a:moveTo>
                <a:lnTo>
                  <a:pt x="1678178" y="0"/>
                </a:lnTo>
                <a:cubicBezTo>
                  <a:pt x="1758825" y="0"/>
                  <a:pt x="1824203" y="65378"/>
                  <a:pt x="1824203" y="146025"/>
                </a:cubicBezTo>
                <a:lnTo>
                  <a:pt x="1824203" y="418452"/>
                </a:lnTo>
                <a:lnTo>
                  <a:pt x="1911623" y="482444"/>
                </a:lnTo>
                <a:lnTo>
                  <a:pt x="1824203" y="546435"/>
                </a:lnTo>
                <a:lnTo>
                  <a:pt x="1824203" y="730108"/>
                </a:lnTo>
                <a:cubicBezTo>
                  <a:pt x="1824203" y="810755"/>
                  <a:pt x="1758825" y="876133"/>
                  <a:pt x="1678178" y="876133"/>
                </a:cubicBezTo>
                <a:lnTo>
                  <a:pt x="146025" y="876133"/>
                </a:lnTo>
                <a:cubicBezTo>
                  <a:pt x="65378" y="876133"/>
                  <a:pt x="0" y="810755"/>
                  <a:pt x="0" y="730108"/>
                </a:cubicBezTo>
                <a:lnTo>
                  <a:pt x="0" y="146025"/>
                </a:lnTo>
                <a:cubicBezTo>
                  <a:pt x="0" y="65378"/>
                  <a:pt x="65378" y="0"/>
                  <a:pt x="146025" y="0"/>
                </a:cubicBezTo>
                <a:close/>
              </a:path>
            </a:pathLst>
          </a:custGeom>
          <a:solidFill>
            <a:srgbClr val="FFC000"/>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7" name="任意形状 50"/>
          <p:cNvSpPr/>
          <p:nvPr>
            <p:custDataLst>
              <p:tags r:id="rId6"/>
            </p:custDataLst>
          </p:nvPr>
        </p:nvSpPr>
        <p:spPr>
          <a:xfrm>
            <a:off x="9018937" y="3841303"/>
            <a:ext cx="1903328" cy="876133"/>
          </a:xfrm>
          <a:custGeom>
            <a:avLst/>
            <a:gdLst>
              <a:gd name="connsiteX0" fmla="*/ 146025 w 1903328"/>
              <a:gd name="connsiteY0" fmla="*/ 0 h 876133"/>
              <a:gd name="connsiteX1" fmla="*/ 1678178 w 1903328"/>
              <a:gd name="connsiteY1" fmla="*/ 0 h 876133"/>
              <a:gd name="connsiteX2" fmla="*/ 1824203 w 1903328"/>
              <a:gd name="connsiteY2" fmla="*/ 146025 h 876133"/>
              <a:gd name="connsiteX3" fmla="*/ 1824203 w 1903328"/>
              <a:gd name="connsiteY3" fmla="*/ 424526 h 876133"/>
              <a:gd name="connsiteX4" fmla="*/ 1903328 w 1903328"/>
              <a:gd name="connsiteY4" fmla="*/ 482445 h 876133"/>
              <a:gd name="connsiteX5" fmla="*/ 1824203 w 1903328"/>
              <a:gd name="connsiteY5" fmla="*/ 540364 h 876133"/>
              <a:gd name="connsiteX6" fmla="*/ 1824203 w 1903328"/>
              <a:gd name="connsiteY6" fmla="*/ 730108 h 876133"/>
              <a:gd name="connsiteX7" fmla="*/ 1678178 w 1903328"/>
              <a:gd name="connsiteY7" fmla="*/ 876133 h 876133"/>
              <a:gd name="connsiteX8" fmla="*/ 146025 w 1903328"/>
              <a:gd name="connsiteY8" fmla="*/ 876133 h 876133"/>
              <a:gd name="connsiteX9" fmla="*/ 0 w 1903328"/>
              <a:gd name="connsiteY9" fmla="*/ 730108 h 876133"/>
              <a:gd name="connsiteX10" fmla="*/ 0 w 1903328"/>
              <a:gd name="connsiteY10" fmla="*/ 146025 h 876133"/>
              <a:gd name="connsiteX11" fmla="*/ 146025 w 1903328"/>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3328" h="876133">
                <a:moveTo>
                  <a:pt x="146025" y="0"/>
                </a:moveTo>
                <a:lnTo>
                  <a:pt x="1678178" y="0"/>
                </a:lnTo>
                <a:cubicBezTo>
                  <a:pt x="1758825" y="0"/>
                  <a:pt x="1824203" y="65378"/>
                  <a:pt x="1824203" y="146025"/>
                </a:cubicBezTo>
                <a:lnTo>
                  <a:pt x="1824203" y="424526"/>
                </a:lnTo>
                <a:lnTo>
                  <a:pt x="1903328" y="482445"/>
                </a:lnTo>
                <a:lnTo>
                  <a:pt x="1824203" y="540364"/>
                </a:lnTo>
                <a:lnTo>
                  <a:pt x="1824203" y="730108"/>
                </a:lnTo>
                <a:cubicBezTo>
                  <a:pt x="1824203" y="810755"/>
                  <a:pt x="1758825" y="876133"/>
                  <a:pt x="1678178"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cxnSp>
        <p:nvCxnSpPr>
          <p:cNvPr id="8" name="Straight Connector 20"/>
          <p:cNvCxnSpPr/>
          <p:nvPr>
            <p:custDataLst>
              <p:tags r:id="rId7"/>
            </p:custDataLst>
          </p:nvPr>
        </p:nvCxnSpPr>
        <p:spPr>
          <a:xfrm flipV="1">
            <a:off x="1776161" y="3487507"/>
            <a:ext cx="520907" cy="360000"/>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9" name="Rounded Rectangle 35"/>
          <p:cNvSpPr/>
          <p:nvPr>
            <p:custDataLst>
              <p:tags r:id="rId8"/>
            </p:custDataLst>
          </p:nvPr>
        </p:nvSpPr>
        <p:spPr>
          <a:xfrm>
            <a:off x="2214215" y="3393466"/>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11" name="Straight Connector 23"/>
          <p:cNvCxnSpPr/>
          <p:nvPr>
            <p:custDataLst>
              <p:tags r:id="rId9"/>
            </p:custDataLst>
          </p:nvPr>
        </p:nvCxnSpPr>
        <p:spPr>
          <a:xfrm flipV="1">
            <a:off x="5851038" y="3452318"/>
            <a:ext cx="558176" cy="360000"/>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12" name="Rounded Rectangle 37"/>
          <p:cNvSpPr/>
          <p:nvPr>
            <p:custDataLst>
              <p:tags r:id="rId10"/>
            </p:custDataLst>
          </p:nvPr>
        </p:nvSpPr>
        <p:spPr>
          <a:xfrm>
            <a:off x="6326361" y="3358277"/>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14" name="Rounded Rectangle 39"/>
          <p:cNvSpPr/>
          <p:nvPr>
            <p:custDataLst>
              <p:tags r:id="rId11"/>
            </p:custDataLst>
          </p:nvPr>
        </p:nvSpPr>
        <p:spPr>
          <a:xfrm>
            <a:off x="10356695" y="3359650"/>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16" name="Straight Connector 50"/>
          <p:cNvCxnSpPr/>
          <p:nvPr>
            <p:custDataLst>
              <p:tags r:id="rId12"/>
            </p:custDataLst>
          </p:nvPr>
        </p:nvCxnSpPr>
        <p:spPr>
          <a:xfrm flipV="1">
            <a:off x="9882152" y="3465756"/>
            <a:ext cx="557396" cy="360000"/>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17" name="Rounded Rectangle 36"/>
          <p:cNvSpPr/>
          <p:nvPr>
            <p:custDataLst>
              <p:tags r:id="rId13"/>
            </p:custDataLst>
          </p:nvPr>
        </p:nvSpPr>
        <p:spPr>
          <a:xfrm>
            <a:off x="3119336" y="5084536"/>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19" name="Straight Connector 51"/>
          <p:cNvCxnSpPr>
            <a:stCxn id="17" idx="0"/>
          </p:cNvCxnSpPr>
          <p:nvPr>
            <p:custDataLst>
              <p:tags r:id="rId14"/>
            </p:custDataLst>
          </p:nvPr>
        </p:nvCxnSpPr>
        <p:spPr>
          <a:xfrm flipV="1">
            <a:off x="3201554" y="4736599"/>
            <a:ext cx="577496" cy="360000"/>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20" name="Rounded Rectangle 38"/>
          <p:cNvSpPr/>
          <p:nvPr>
            <p:custDataLst>
              <p:tags r:id="rId15"/>
            </p:custDataLst>
          </p:nvPr>
        </p:nvSpPr>
        <p:spPr>
          <a:xfrm>
            <a:off x="7209175" y="5084536"/>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22" name="Straight Connector 52"/>
          <p:cNvCxnSpPr>
            <a:stCxn id="20" idx="0"/>
          </p:cNvCxnSpPr>
          <p:nvPr>
            <p:custDataLst>
              <p:tags r:id="rId16"/>
            </p:custDataLst>
          </p:nvPr>
        </p:nvCxnSpPr>
        <p:spPr>
          <a:xfrm flipV="1">
            <a:off x="7291393" y="4736490"/>
            <a:ext cx="589838" cy="360000"/>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grpSp>
        <p:nvGrpSpPr>
          <p:cNvPr id="29" name="组合 28"/>
          <p:cNvGrpSpPr/>
          <p:nvPr/>
        </p:nvGrpSpPr>
        <p:grpSpPr>
          <a:xfrm>
            <a:off x="910590" y="2225675"/>
            <a:ext cx="2880360" cy="996315"/>
            <a:chOff x="1434" y="3022"/>
            <a:chExt cx="4536" cy="2070"/>
          </a:xfrm>
        </p:grpSpPr>
        <p:sp>
          <p:nvSpPr>
            <p:cNvPr id="10" name="Rounded Rectangle 40"/>
            <p:cNvSpPr/>
            <p:nvPr>
              <p:custDataLst>
                <p:tags r:id="rId17"/>
              </p:custDataLst>
            </p:nvPr>
          </p:nvSpPr>
          <p:spPr>
            <a:xfrm>
              <a:off x="1434" y="3022"/>
              <a:ext cx="4535" cy="2071"/>
            </a:xfrm>
            <a:prstGeom prst="roundRect">
              <a:avLst>
                <a:gd name="adj" fmla="val 8063"/>
              </a:avLst>
            </a:prstGeom>
            <a:noFill/>
            <a:ln w="28575" cmpd="sng">
              <a:solidFill>
                <a:schemeClr val="accent1">
                  <a:lumMod val="60000"/>
                  <a:lumOff val="40000"/>
                </a:scheme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35" name="文本框 34"/>
            <p:cNvSpPr txBox="1"/>
            <p:nvPr>
              <p:custDataLst>
                <p:tags r:id="rId18"/>
              </p:custDataLst>
            </p:nvPr>
          </p:nvSpPr>
          <p:spPr>
            <a:xfrm>
              <a:off x="1491" y="3129"/>
              <a:ext cx="4422" cy="1856"/>
            </a:xfrm>
            <a:prstGeom prst="rect">
              <a:avLst/>
            </a:prstGeom>
            <a:noFill/>
          </p:spPr>
          <p:txBody>
            <a:bodyPr wrap="square" rtlCol="0" anchor="ctr" anchorCtr="0">
              <a:noAutofit/>
            </a:bodyPr>
            <a:lstStyle/>
            <a:p>
              <a:pPr algn="just">
                <a:lnSpc>
                  <a:spcPct val="100000"/>
                </a:lnSpc>
              </a:pPr>
              <a:r>
                <a:rPr lang="zh-CN" altLang="en-US" sz="1600" dirty="0">
                  <a:latin typeface="楷体_GB2312" panose="02010609030101010101" pitchFamily="49" charset="-122"/>
                  <a:ea typeface="楷体_GB2312" panose="02010609030101010101" pitchFamily="49" charset="-122"/>
                  <a:sym typeface="+mn-ea"/>
                </a:rPr>
                <a:t>做父母的都爱自己的子女，但有的父母对应该怎样去爱并不真正理解。</a:t>
              </a:r>
              <a:endParaRPr lang="zh-CN" altLang="en-US" sz="1600" dirty="0">
                <a:latin typeface="楷体_GB2312" panose="02010609030101010101" pitchFamily="49" charset="-122"/>
                <a:ea typeface="楷体_GB2312" panose="02010609030101010101" pitchFamily="49" charset="-122"/>
                <a:sym typeface="+mn-ea"/>
              </a:endParaRPr>
            </a:p>
          </p:txBody>
        </p:sp>
      </p:grpSp>
      <p:grpSp>
        <p:nvGrpSpPr>
          <p:cNvPr id="26" name="组合 25"/>
          <p:cNvGrpSpPr/>
          <p:nvPr/>
        </p:nvGrpSpPr>
        <p:grpSpPr>
          <a:xfrm>
            <a:off x="1936115" y="5310505"/>
            <a:ext cx="2879090" cy="910590"/>
            <a:chOff x="3049" y="8576"/>
            <a:chExt cx="4534" cy="1820"/>
          </a:xfrm>
        </p:grpSpPr>
        <p:sp>
          <p:nvSpPr>
            <p:cNvPr id="18" name="Rounded Rectangle 49"/>
            <p:cNvSpPr/>
            <p:nvPr>
              <p:custDataLst>
                <p:tags r:id="rId19"/>
              </p:custDataLst>
            </p:nvPr>
          </p:nvSpPr>
          <p:spPr>
            <a:xfrm>
              <a:off x="3049" y="8576"/>
              <a:ext cx="4535" cy="1821"/>
            </a:xfrm>
            <a:prstGeom prst="roundRect">
              <a:avLst>
                <a:gd name="adj" fmla="val 10159"/>
              </a:avLst>
            </a:prstGeom>
            <a:noFill/>
            <a:ln w="28575" cmpd="sng">
              <a:solidFill>
                <a:srgbClr val="92D050"/>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36" name="文本框 35"/>
            <p:cNvSpPr txBox="1"/>
            <p:nvPr>
              <p:custDataLst>
                <p:tags r:id="rId20"/>
              </p:custDataLst>
            </p:nvPr>
          </p:nvSpPr>
          <p:spPr>
            <a:xfrm>
              <a:off x="3105" y="9024"/>
              <a:ext cx="4422" cy="925"/>
            </a:xfrm>
            <a:prstGeom prst="rect">
              <a:avLst/>
            </a:prstGeom>
            <a:noFill/>
          </p:spPr>
          <p:txBody>
            <a:bodyPr wrap="square" rtlCol="0" anchor="ctr" anchorCtr="0">
              <a:noAutofit/>
            </a:bodyPr>
            <a:lstStyle/>
            <a:p>
              <a:pPr algn="just">
                <a:lnSpc>
                  <a:spcPct val="100000"/>
                </a:lnSpc>
              </a:pPr>
              <a:r>
                <a:rPr lang="zh-CN" altLang="en-US" sz="1600" dirty="0">
                  <a:latin typeface="楷体_GB2312" panose="02010609030101010101" pitchFamily="49" charset="-122"/>
                  <a:ea typeface="楷体_GB2312" panose="02010609030101010101" pitchFamily="49" charset="-122"/>
                  <a:sym typeface="+mn-ea"/>
                </a:rPr>
                <a:t>家长受传统教育思想的影响，采取严厉粗暴的管教方式，不懂得教育方法。</a:t>
              </a:r>
              <a:endParaRPr lang="zh-CN" altLang="en-US" sz="1600" dirty="0">
                <a:latin typeface="楷体_GB2312" panose="02010609030101010101" pitchFamily="49" charset="-122"/>
                <a:ea typeface="楷体_GB2312" panose="02010609030101010101" pitchFamily="49" charset="-122"/>
                <a:sym typeface="+mn-ea"/>
              </a:endParaRPr>
            </a:p>
          </p:txBody>
        </p:sp>
      </p:grpSp>
      <p:grpSp>
        <p:nvGrpSpPr>
          <p:cNvPr id="28" name="组合 27"/>
          <p:cNvGrpSpPr/>
          <p:nvPr/>
        </p:nvGrpSpPr>
        <p:grpSpPr>
          <a:xfrm>
            <a:off x="4931410" y="1600200"/>
            <a:ext cx="3599180" cy="1621790"/>
            <a:chOff x="7766" y="2544"/>
            <a:chExt cx="5668" cy="2554"/>
          </a:xfrm>
        </p:grpSpPr>
        <p:sp>
          <p:nvSpPr>
            <p:cNvPr id="13" name="Rounded Rectangle 46"/>
            <p:cNvSpPr/>
            <p:nvPr>
              <p:custDataLst>
                <p:tags r:id="rId21"/>
              </p:custDataLst>
            </p:nvPr>
          </p:nvSpPr>
          <p:spPr>
            <a:xfrm>
              <a:off x="7766" y="2544"/>
              <a:ext cx="5669" cy="2554"/>
            </a:xfrm>
            <a:prstGeom prst="roundRect">
              <a:avLst>
                <a:gd name="adj" fmla="val 6677"/>
              </a:avLst>
            </a:prstGeom>
            <a:noFill/>
            <a:ln w="28575" cmpd="sng">
              <a:solidFill>
                <a:srgbClr val="C00000"/>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37" name="文本框 36"/>
            <p:cNvSpPr txBox="1"/>
            <p:nvPr>
              <p:custDataLst>
                <p:tags r:id="rId22"/>
              </p:custDataLst>
            </p:nvPr>
          </p:nvSpPr>
          <p:spPr>
            <a:xfrm>
              <a:off x="7823" y="2904"/>
              <a:ext cx="5556" cy="1834"/>
            </a:xfrm>
            <a:prstGeom prst="rect">
              <a:avLst/>
            </a:prstGeom>
            <a:noFill/>
          </p:spPr>
          <p:txBody>
            <a:bodyPr wrap="square" rtlCol="0" anchor="ctr" anchorCtr="0">
              <a:noAutofit/>
            </a:bodyPr>
            <a:lstStyle/>
            <a:p>
              <a:pPr algn="just">
                <a:buNone/>
              </a:pPr>
              <a:r>
                <a:rPr sz="1600" dirty="0">
                  <a:latin typeface="楷体_GB2312" panose="02010609030101010101" pitchFamily="49" charset="-122"/>
                  <a:ea typeface="楷体_GB2312" panose="02010609030101010101" pitchFamily="49" charset="-122"/>
                  <a:sym typeface="+mn-ea"/>
                </a:rPr>
                <a:t>有些家庭父母双方在教育孩子的方式方法上不一致。一个过分限制孩子的独立性和要求，一个有求必应，听之任之：一方拒绝反对的，另一方袒护支持。另一种表现是教育不能持之以恒，犯“冷热病”。</a:t>
              </a:r>
              <a:endParaRPr sz="1600" dirty="0">
                <a:latin typeface="楷体_GB2312" panose="02010609030101010101" pitchFamily="49" charset="-122"/>
                <a:ea typeface="楷体_GB2312" panose="02010609030101010101" pitchFamily="49" charset="-122"/>
                <a:sym typeface="+mn-ea"/>
              </a:endParaRPr>
            </a:p>
          </p:txBody>
        </p:sp>
      </p:grpSp>
      <p:grpSp>
        <p:nvGrpSpPr>
          <p:cNvPr id="25" name="组合 24"/>
          <p:cNvGrpSpPr/>
          <p:nvPr/>
        </p:nvGrpSpPr>
        <p:grpSpPr>
          <a:xfrm>
            <a:off x="5850890" y="5310505"/>
            <a:ext cx="3368675" cy="1007745"/>
            <a:chOff x="9737" y="8534"/>
            <a:chExt cx="4252" cy="1587"/>
          </a:xfrm>
        </p:grpSpPr>
        <p:sp>
          <p:nvSpPr>
            <p:cNvPr id="21" name="Rounded Rectangle 48"/>
            <p:cNvSpPr/>
            <p:nvPr>
              <p:custDataLst>
                <p:tags r:id="rId23"/>
              </p:custDataLst>
            </p:nvPr>
          </p:nvSpPr>
          <p:spPr>
            <a:xfrm>
              <a:off x="9737" y="8534"/>
              <a:ext cx="4252" cy="1587"/>
            </a:xfrm>
            <a:prstGeom prst="roundRect">
              <a:avLst/>
            </a:prstGeom>
            <a:noFill/>
            <a:ln w="28575" cmpd="sng">
              <a:solidFill>
                <a:srgbClr val="FFC000"/>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38" name="文本框 37"/>
            <p:cNvSpPr txBox="1"/>
            <p:nvPr>
              <p:custDataLst>
                <p:tags r:id="rId24"/>
              </p:custDataLst>
            </p:nvPr>
          </p:nvSpPr>
          <p:spPr>
            <a:xfrm>
              <a:off x="9822" y="8687"/>
              <a:ext cx="4082" cy="1282"/>
            </a:xfrm>
            <a:prstGeom prst="rect">
              <a:avLst/>
            </a:prstGeom>
            <a:noFill/>
          </p:spPr>
          <p:txBody>
            <a:bodyPr wrap="square" rtlCol="0" anchor="ctr" anchorCtr="0">
              <a:noAutofit/>
            </a:bodyPr>
            <a:lstStyle/>
            <a:p>
              <a:pPr algn="just">
                <a:lnSpc>
                  <a:spcPct val="100000"/>
                </a:lnSpc>
              </a:pPr>
              <a:r>
                <a:rPr lang="zh-CN" altLang="en-US" sz="1600" dirty="0">
                  <a:latin typeface="楷体_GB2312" panose="02010609030101010101" pitchFamily="49" charset="-122"/>
                  <a:ea typeface="楷体_GB2312" panose="02010609030101010101" pitchFamily="49" charset="-122"/>
                  <a:sym typeface="+mn-ea"/>
                </a:rPr>
                <a:t>孩子提出的问题，父母不耐心回答讲解，而是敷衍搪塞，甚至瞎编几句哄骗孩子。有的时候为了使孩子听话就随便许愿。</a:t>
              </a:r>
              <a:endParaRPr lang="zh-CN" altLang="en-US" sz="1600" dirty="0">
                <a:latin typeface="楷体_GB2312" panose="02010609030101010101" pitchFamily="49" charset="-122"/>
                <a:ea typeface="楷体_GB2312" panose="02010609030101010101" pitchFamily="49" charset="-122"/>
                <a:sym typeface="+mn-ea"/>
              </a:endParaRPr>
            </a:p>
          </p:txBody>
        </p:sp>
      </p:grpSp>
      <p:grpSp>
        <p:nvGrpSpPr>
          <p:cNvPr id="27" name="组合 26"/>
          <p:cNvGrpSpPr/>
          <p:nvPr/>
        </p:nvGrpSpPr>
        <p:grpSpPr>
          <a:xfrm>
            <a:off x="9018905" y="1708785"/>
            <a:ext cx="2519680" cy="1513205"/>
            <a:chOff x="14203" y="3793"/>
            <a:chExt cx="3968" cy="1300"/>
          </a:xfrm>
        </p:grpSpPr>
        <p:sp>
          <p:nvSpPr>
            <p:cNvPr id="15" name="Rounded Rectangle 47"/>
            <p:cNvSpPr/>
            <p:nvPr>
              <p:custDataLst>
                <p:tags r:id="rId25"/>
              </p:custDataLst>
            </p:nvPr>
          </p:nvSpPr>
          <p:spPr>
            <a:xfrm>
              <a:off x="14203" y="3793"/>
              <a:ext cx="3969" cy="1301"/>
            </a:xfrm>
            <a:prstGeom prst="roundRect">
              <a:avLst>
                <a:gd name="adj" fmla="val 6230"/>
              </a:avLst>
            </a:prstGeom>
            <a:noFill/>
            <a:ln w="28575" cmpd="sng">
              <a:solidFill>
                <a:srgbClr val="0070C0"/>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39" name="文本框 38"/>
            <p:cNvSpPr txBox="1"/>
            <p:nvPr>
              <p:custDataLst>
                <p:tags r:id="rId26"/>
              </p:custDataLst>
            </p:nvPr>
          </p:nvSpPr>
          <p:spPr>
            <a:xfrm>
              <a:off x="14260" y="3981"/>
              <a:ext cx="3855" cy="925"/>
            </a:xfrm>
            <a:prstGeom prst="rect">
              <a:avLst/>
            </a:prstGeom>
            <a:noFill/>
          </p:spPr>
          <p:txBody>
            <a:bodyPr wrap="square" rtlCol="0" anchor="ctr" anchorCtr="0">
              <a:noAutofit/>
            </a:bodyPr>
            <a:lstStyle/>
            <a:p>
              <a:pPr algn="just">
                <a:lnSpc>
                  <a:spcPct val="120000"/>
                </a:lnSpc>
              </a:pPr>
              <a:r>
                <a:rPr lang="zh-CN" altLang="en-US" sz="1600" dirty="0">
                  <a:latin typeface="楷体_GB2312" panose="02010609030101010101" pitchFamily="49" charset="-122"/>
                  <a:ea typeface="楷体_GB2312" panose="02010609030101010101" pitchFamily="49" charset="-122"/>
                  <a:sym typeface="+mn-ea"/>
                </a:rPr>
                <a:t>家长品行不端，如盗窃、占小便宜、粗野、放荡、酗酒、赌博、迷信等恶习，在潜移默化中把孩子引入歧途。</a:t>
              </a:r>
              <a:endParaRPr lang="zh-CN" altLang="en-US" sz="1600" dirty="0">
                <a:latin typeface="楷体_GB2312" panose="02010609030101010101" pitchFamily="49" charset="-122"/>
                <a:ea typeface="楷体_GB2312" panose="02010609030101010101" pitchFamily="49" charset="-122"/>
                <a:sym typeface="+mn-ea"/>
              </a:endParaRPr>
            </a:p>
          </p:txBody>
        </p:sp>
      </p:grpSp>
      <p:sp>
        <p:nvSpPr>
          <p:cNvPr id="40" name="文本框 39"/>
          <p:cNvSpPr txBox="1"/>
          <p:nvPr>
            <p:custDataLst>
              <p:tags r:id="rId27"/>
            </p:custDataLst>
          </p:nvPr>
        </p:nvSpPr>
        <p:spPr>
          <a:xfrm flipH="1">
            <a:off x="946785" y="3954780"/>
            <a:ext cx="1702435" cy="654050"/>
          </a:xfrm>
          <a:prstGeom prst="rect">
            <a:avLst/>
          </a:prstGeom>
          <a:noFill/>
        </p:spPr>
        <p:txBody>
          <a:bodyPr wrap="square" rtlCol="0" anchor="ctr" anchorCtr="0">
            <a:normAutofit/>
          </a:bodyPr>
          <a:lstStyle>
            <a:defPPr>
              <a:defRPr lang="en-US"/>
            </a:defPPr>
            <a:lvl1pPr algn="r">
              <a:defRPr kumimoji="1" b="1">
                <a:solidFill>
                  <a:srgbClr val="2196F3"/>
                </a:solidFill>
                <a:latin typeface="微软雅黑" panose="020B0503020204020204" charset="-122"/>
              </a:defRPr>
            </a:lvl1pPr>
          </a:lstStyle>
          <a:p>
            <a:pPr algn="ctr"/>
            <a:r>
              <a:rPr lang="zh-CN" altLang="en-US" sz="1600" dirty="0">
                <a:solidFill>
                  <a:schemeClr val="bg1"/>
                </a:solidFill>
                <a:ea typeface="微软雅黑" panose="020B0503020204020204" charset="-122"/>
                <a:sym typeface="+mn-ea"/>
              </a:rPr>
              <a:t>第一，过分娇惯溺爱。</a:t>
            </a:r>
            <a:endParaRPr lang="zh-CN" altLang="en-US" sz="1600" dirty="0">
              <a:solidFill>
                <a:schemeClr val="bg1"/>
              </a:solidFill>
              <a:ea typeface="微软雅黑" panose="020B0503020204020204" charset="-122"/>
              <a:sym typeface="+mn-ea"/>
            </a:endParaRPr>
          </a:p>
        </p:txBody>
      </p:sp>
      <p:sp>
        <p:nvSpPr>
          <p:cNvPr id="41" name="文本框 40"/>
          <p:cNvSpPr txBox="1"/>
          <p:nvPr>
            <p:custDataLst>
              <p:tags r:id="rId28"/>
            </p:custDataLst>
          </p:nvPr>
        </p:nvSpPr>
        <p:spPr>
          <a:xfrm flipH="1">
            <a:off x="2947670" y="3954780"/>
            <a:ext cx="1753235" cy="654050"/>
          </a:xfrm>
          <a:prstGeom prst="rect">
            <a:avLst/>
          </a:prstGeom>
          <a:noFill/>
        </p:spPr>
        <p:txBody>
          <a:bodyPr wrap="square" rtlCol="0" anchor="ctr" anchorCtr="0">
            <a:normAutofit/>
          </a:bodyPr>
          <a:lstStyle>
            <a:defPPr>
              <a:defRPr lang="en-US"/>
            </a:defPPr>
            <a:lvl1pPr algn="r">
              <a:defRPr kumimoji="1" b="1">
                <a:solidFill>
                  <a:srgbClr val="2196F3"/>
                </a:solidFill>
                <a:latin typeface="微软雅黑" panose="020B0503020204020204" charset="-122"/>
              </a:defRPr>
            </a:lvl1pPr>
          </a:lstStyle>
          <a:p>
            <a:pPr algn="ctr"/>
            <a:r>
              <a:rPr lang="zh-CN" altLang="en-US" sz="1600" dirty="0">
                <a:solidFill>
                  <a:schemeClr val="bg1"/>
                </a:solidFill>
                <a:ea typeface="微软雅黑" panose="020B0503020204020204" charset="-122"/>
                <a:sym typeface="+mn-ea"/>
              </a:rPr>
              <a:t>第二，严厉粗暴。</a:t>
            </a:r>
            <a:endParaRPr lang="zh-CN" altLang="en-US" sz="1600" dirty="0">
              <a:solidFill>
                <a:schemeClr val="bg1"/>
              </a:solidFill>
              <a:ea typeface="微软雅黑" panose="020B0503020204020204" charset="-122"/>
              <a:sym typeface="+mn-ea"/>
            </a:endParaRPr>
          </a:p>
        </p:txBody>
      </p:sp>
      <p:sp>
        <p:nvSpPr>
          <p:cNvPr id="42" name="文本框 41"/>
          <p:cNvSpPr txBox="1"/>
          <p:nvPr>
            <p:custDataLst>
              <p:tags r:id="rId29"/>
            </p:custDataLst>
          </p:nvPr>
        </p:nvSpPr>
        <p:spPr>
          <a:xfrm flipH="1">
            <a:off x="4966970" y="3954780"/>
            <a:ext cx="1738630" cy="654050"/>
          </a:xfrm>
          <a:prstGeom prst="rect">
            <a:avLst/>
          </a:prstGeom>
          <a:noFill/>
        </p:spPr>
        <p:txBody>
          <a:bodyPr wrap="square" rtlCol="0" anchor="ctr" anchorCtr="0">
            <a:normAutofit/>
          </a:bodyPr>
          <a:lstStyle>
            <a:defPPr>
              <a:defRPr lang="en-US"/>
            </a:defPPr>
            <a:lvl1pPr algn="r">
              <a:defRPr kumimoji="1" b="1">
                <a:solidFill>
                  <a:srgbClr val="2196F3"/>
                </a:solidFill>
                <a:latin typeface="微软雅黑" panose="020B0503020204020204" charset="-122"/>
              </a:defRPr>
            </a:lvl1pPr>
          </a:lstStyle>
          <a:p>
            <a:pPr algn="ctr"/>
            <a:r>
              <a:rPr lang="zh-CN" altLang="en-US" sz="1600" dirty="0">
                <a:solidFill>
                  <a:schemeClr val="bg1"/>
                </a:solidFill>
                <a:ea typeface="微软雅黑" panose="020B0503020204020204" charset="-122"/>
                <a:sym typeface="+mn-ea"/>
              </a:rPr>
              <a:t>第三，教育的不一致。</a:t>
            </a:r>
            <a:endParaRPr lang="zh-CN" altLang="en-US" sz="1600" dirty="0">
              <a:solidFill>
                <a:schemeClr val="bg1"/>
              </a:solidFill>
              <a:ea typeface="微软雅黑" panose="020B0503020204020204" charset="-122"/>
              <a:sym typeface="+mn-ea"/>
            </a:endParaRPr>
          </a:p>
        </p:txBody>
      </p:sp>
      <p:sp>
        <p:nvSpPr>
          <p:cNvPr id="43" name="文本框 42"/>
          <p:cNvSpPr txBox="1"/>
          <p:nvPr>
            <p:custDataLst>
              <p:tags r:id="rId30"/>
            </p:custDataLst>
          </p:nvPr>
        </p:nvSpPr>
        <p:spPr>
          <a:xfrm flipH="1">
            <a:off x="7026910" y="3952240"/>
            <a:ext cx="1711325" cy="654050"/>
          </a:xfrm>
          <a:prstGeom prst="rect">
            <a:avLst/>
          </a:prstGeom>
          <a:noFill/>
        </p:spPr>
        <p:txBody>
          <a:bodyPr wrap="square" rtlCol="0" anchor="ctr" anchorCtr="0">
            <a:normAutofit/>
          </a:bodyPr>
          <a:lstStyle>
            <a:defPPr>
              <a:defRPr lang="en-US"/>
            </a:defPPr>
            <a:lvl1pPr algn="r">
              <a:defRPr kumimoji="1" b="1">
                <a:solidFill>
                  <a:srgbClr val="2196F3"/>
                </a:solidFill>
                <a:latin typeface="微软雅黑" panose="020B0503020204020204" charset="-122"/>
              </a:defRPr>
            </a:lvl1pPr>
          </a:lstStyle>
          <a:p>
            <a:pPr algn="ctr"/>
            <a:r>
              <a:rPr lang="zh-CN" altLang="en-US" sz="1600" kern="0" dirty="0">
                <a:solidFill>
                  <a:schemeClr val="bg1"/>
                </a:solidFill>
                <a:uFillTx/>
                <a:ea typeface="微软雅黑" panose="020B0503020204020204" charset="-122"/>
                <a:sym typeface="+mn-ea"/>
              </a:rPr>
              <a:t>第四，敷衍应付。</a:t>
            </a:r>
            <a:endParaRPr lang="zh-CN" altLang="en-US" sz="1600" kern="0" dirty="0">
              <a:solidFill>
                <a:schemeClr val="bg1"/>
              </a:solidFill>
              <a:uFillTx/>
              <a:ea typeface="微软雅黑" panose="020B0503020204020204" charset="-122"/>
              <a:sym typeface="+mn-ea"/>
            </a:endParaRPr>
          </a:p>
        </p:txBody>
      </p:sp>
      <p:sp>
        <p:nvSpPr>
          <p:cNvPr id="44" name="文本框 43"/>
          <p:cNvSpPr txBox="1"/>
          <p:nvPr>
            <p:custDataLst>
              <p:tags r:id="rId31"/>
            </p:custDataLst>
          </p:nvPr>
        </p:nvSpPr>
        <p:spPr>
          <a:xfrm flipH="1">
            <a:off x="9142095" y="3952240"/>
            <a:ext cx="1563370" cy="654050"/>
          </a:xfrm>
          <a:prstGeom prst="rect">
            <a:avLst/>
          </a:prstGeom>
          <a:noFill/>
        </p:spPr>
        <p:txBody>
          <a:bodyPr wrap="square" rtlCol="0" anchor="ctr" anchorCtr="0">
            <a:noAutofit/>
          </a:bodyPr>
          <a:lstStyle>
            <a:defPPr>
              <a:defRPr lang="en-US"/>
            </a:defPPr>
            <a:lvl1pPr algn="r">
              <a:defRPr kumimoji="1" b="1">
                <a:solidFill>
                  <a:srgbClr val="2196F3"/>
                </a:solidFill>
                <a:latin typeface="微软雅黑" panose="020B0503020204020204" charset="-122"/>
              </a:defRPr>
            </a:lvl1pPr>
          </a:lstStyle>
          <a:p>
            <a:pPr algn="ctr"/>
            <a:r>
              <a:rPr lang="zh-CN" altLang="en-US" sz="1600" kern="0" dirty="0">
                <a:solidFill>
                  <a:schemeClr val="bg1"/>
                </a:solidFill>
                <a:uFillTx/>
                <a:ea typeface="微软雅黑" panose="020B0503020204020204" charset="-122"/>
                <a:sym typeface="+mn-ea"/>
              </a:rPr>
              <a:t>第五，家风不正，家庭结构残缺不全。</a:t>
            </a:r>
            <a:endParaRPr lang="zh-CN" altLang="en-US" sz="1600" kern="0" dirty="0">
              <a:solidFill>
                <a:schemeClr val="bg1"/>
              </a:solidFill>
              <a:uFillTx/>
              <a:ea typeface="微软雅黑" panose="020B0503020204020204" charset="-122"/>
              <a:sym typeface="+mn-ea"/>
            </a:endParaRPr>
          </a:p>
        </p:txBody>
      </p:sp>
      <p:sp>
        <p:nvSpPr>
          <p:cNvPr id="23" name="文本框 22"/>
          <p:cNvSpPr txBox="1"/>
          <p:nvPr/>
        </p:nvSpPr>
        <p:spPr>
          <a:xfrm>
            <a:off x="1449070" y="669925"/>
            <a:ext cx="9472930" cy="681990"/>
          </a:xfrm>
          <a:prstGeom prst="rect">
            <a:avLst/>
          </a:prstGeom>
          <a:noFill/>
          <a:effectLst/>
        </p:spPr>
        <p:txBody>
          <a:bodyPr wrap="square" rtlCol="0" anchor="ctr" anchorCtr="0">
            <a:spAutoFit/>
          </a:bodyPr>
          <a:p>
            <a:pPr>
              <a:lnSpc>
                <a:spcPct val="120000"/>
              </a:lnSpc>
            </a:pPr>
            <a:r>
              <a:rPr lang="zh-CN" altLang="en-US" sz="32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rPr>
              <a:t>家庭方面对儿童的不良影响主要有以下几方面</a:t>
            </a:r>
            <a:endParaRPr lang="zh-CN" altLang="en-US" sz="32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endParaRPr>
          </a:p>
        </p:txBody>
      </p:sp>
      <p:pic>
        <p:nvPicPr>
          <p:cNvPr id="24" name="图形 15"/>
          <p:cNvPicPr>
            <a:picLocks noChangeAspect="1"/>
          </p:cNvPicPr>
          <p:nvPr/>
        </p:nvPicPr>
        <p:blipFill>
          <a:blip r:embed="rId32"/>
          <a:stretch>
            <a:fillRect/>
          </a:stretch>
        </p:blipFill>
        <p:spPr>
          <a:xfrm>
            <a:off x="587954" y="638399"/>
            <a:ext cx="861262" cy="745322"/>
          </a:xfrm>
          <a:prstGeom prst="rect">
            <a:avLst/>
          </a:prstGeom>
          <a:effectLst>
            <a:outerShdw blurRad="25400" dist="25400" dir="8100000" algn="tr" rotWithShape="0">
              <a:prstClr val="black">
                <a:alpha val="40000"/>
              </a:prstClr>
            </a:outerShdw>
          </a:effectLst>
        </p:spPr>
      </p:pic>
    </p:spTree>
    <p:custDataLst>
      <p:tags r:id="rId3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椭圆 13"/>
          <p:cNvSpPr/>
          <p:nvPr>
            <p:custDataLst>
              <p:tags r:id="rId1"/>
            </p:custDataLst>
          </p:nvPr>
        </p:nvSpPr>
        <p:spPr>
          <a:xfrm>
            <a:off x="10848390" y="5726097"/>
            <a:ext cx="976543" cy="97654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8" name="任意多边形: 形状 7"/>
          <p:cNvSpPr/>
          <p:nvPr>
            <p:custDataLst>
              <p:tags r:id="rId2"/>
            </p:custDataLst>
          </p:nvPr>
        </p:nvSpPr>
        <p:spPr>
          <a:xfrm>
            <a:off x="0" y="0"/>
            <a:ext cx="2086253" cy="2308195"/>
          </a:xfrm>
          <a:custGeom>
            <a:avLst/>
            <a:gdLst>
              <a:gd name="connsiteX0" fmla="*/ 0 w 2086253"/>
              <a:gd name="connsiteY0" fmla="*/ 0 h 2308195"/>
              <a:gd name="connsiteX1" fmla="*/ 1970371 w 2086253"/>
              <a:gd name="connsiteY1" fmla="*/ 0 h 2308195"/>
              <a:gd name="connsiteX2" fmla="*/ 2010021 w 2086253"/>
              <a:gd name="connsiteY2" fmla="*/ 108330 h 2308195"/>
              <a:gd name="connsiteX3" fmla="*/ 2086253 w 2086253"/>
              <a:gd name="connsiteY3" fmla="*/ 612560 h 2308195"/>
              <a:gd name="connsiteX4" fmla="*/ 390618 w 2086253"/>
              <a:gd name="connsiteY4" fmla="*/ 2308195 h 2308195"/>
              <a:gd name="connsiteX5" fmla="*/ 48889 w 2086253"/>
              <a:gd name="connsiteY5" fmla="*/ 2273746 h 2308195"/>
              <a:gd name="connsiteX6" fmla="*/ 0 w 2086253"/>
              <a:gd name="connsiteY6" fmla="*/ 2261175 h 230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253" h="2308195">
                <a:moveTo>
                  <a:pt x="0" y="0"/>
                </a:moveTo>
                <a:lnTo>
                  <a:pt x="1970371" y="0"/>
                </a:lnTo>
                <a:lnTo>
                  <a:pt x="2010021" y="108330"/>
                </a:lnTo>
                <a:cubicBezTo>
                  <a:pt x="2059564" y="267616"/>
                  <a:pt x="2086253" y="436971"/>
                  <a:pt x="2086253" y="612560"/>
                </a:cubicBezTo>
                <a:cubicBezTo>
                  <a:pt x="2086253" y="1549033"/>
                  <a:pt x="1327091" y="2308195"/>
                  <a:pt x="390618" y="2308195"/>
                </a:cubicBezTo>
                <a:cubicBezTo>
                  <a:pt x="273559" y="2308195"/>
                  <a:pt x="159270" y="2296333"/>
                  <a:pt x="48889" y="2273746"/>
                </a:cubicBezTo>
                <a:lnTo>
                  <a:pt x="0" y="2261175"/>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5" name="任意多边形: 形状 8"/>
          <p:cNvSpPr/>
          <p:nvPr>
            <p:custDataLst>
              <p:tags r:id="rId3"/>
            </p:custDataLst>
          </p:nvPr>
        </p:nvSpPr>
        <p:spPr>
          <a:xfrm>
            <a:off x="9190227" y="5726097"/>
            <a:ext cx="1982568" cy="1131904"/>
          </a:xfrm>
          <a:custGeom>
            <a:avLst/>
            <a:gdLst>
              <a:gd name="connsiteX0" fmla="*/ 1267288 w 2534576"/>
              <a:gd name="connsiteY0" fmla="*/ 0 h 1447061"/>
              <a:gd name="connsiteX1" fmla="*/ 2534576 w 2534576"/>
              <a:gd name="connsiteY1" fmla="*/ 1267288 h 1447061"/>
              <a:gd name="connsiteX2" fmla="*/ 2528033 w 2534576"/>
              <a:gd name="connsiteY2" fmla="*/ 1396861 h 1447061"/>
              <a:gd name="connsiteX3" fmla="*/ 2520372 w 2534576"/>
              <a:gd name="connsiteY3" fmla="*/ 1447061 h 1447061"/>
              <a:gd name="connsiteX4" fmla="*/ 14205 w 2534576"/>
              <a:gd name="connsiteY4" fmla="*/ 1447061 h 1447061"/>
              <a:gd name="connsiteX5" fmla="*/ 6543 w 2534576"/>
              <a:gd name="connsiteY5" fmla="*/ 1396861 h 1447061"/>
              <a:gd name="connsiteX6" fmla="*/ 0 w 2534576"/>
              <a:gd name="connsiteY6" fmla="*/ 1267288 h 1447061"/>
              <a:gd name="connsiteX7" fmla="*/ 1267288 w 2534576"/>
              <a:gd name="connsiteY7" fmla="*/ 0 h 144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576" h="1447061">
                <a:moveTo>
                  <a:pt x="1267288" y="0"/>
                </a:moveTo>
                <a:cubicBezTo>
                  <a:pt x="1967192" y="0"/>
                  <a:pt x="2534576" y="567384"/>
                  <a:pt x="2534576" y="1267288"/>
                </a:cubicBezTo>
                <a:cubicBezTo>
                  <a:pt x="2534576" y="1311032"/>
                  <a:pt x="2532360" y="1354259"/>
                  <a:pt x="2528033" y="1396861"/>
                </a:cubicBezTo>
                <a:lnTo>
                  <a:pt x="2520372" y="1447061"/>
                </a:lnTo>
                <a:lnTo>
                  <a:pt x="14205" y="1447061"/>
                </a:lnTo>
                <a:lnTo>
                  <a:pt x="6543" y="1396861"/>
                </a:lnTo>
                <a:cubicBezTo>
                  <a:pt x="2217" y="1354259"/>
                  <a:pt x="0" y="1311032"/>
                  <a:pt x="0" y="1267288"/>
                </a:cubicBezTo>
                <a:cubicBezTo>
                  <a:pt x="0" y="567384"/>
                  <a:pt x="567384" y="0"/>
                  <a:pt x="12672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3" name="椭圆 12"/>
          <p:cNvSpPr/>
          <p:nvPr>
            <p:custDataLst>
              <p:tags r:id="rId4"/>
            </p:custDataLst>
          </p:nvPr>
        </p:nvSpPr>
        <p:spPr>
          <a:xfrm>
            <a:off x="2290445" y="1304290"/>
            <a:ext cx="622935" cy="622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1" name="文本框 10"/>
          <p:cNvSpPr txBox="1"/>
          <p:nvPr>
            <p:custDataLst>
              <p:tags r:id="rId5"/>
            </p:custDataLst>
          </p:nvPr>
        </p:nvSpPr>
        <p:spPr>
          <a:xfrm>
            <a:off x="1851660" y="3336925"/>
            <a:ext cx="8996680" cy="1939290"/>
          </a:xfrm>
          <a:prstGeom prst="rect">
            <a:avLst/>
          </a:prstGeom>
          <a:noFill/>
        </p:spPr>
        <p:txBody>
          <a:bodyPr wrap="square" rtlCol="0">
            <a:noAutofit/>
          </a:bodyPr>
          <a:p>
            <a:pPr marL="355600" lvl="0" indent="-355600" algn="l" fontAlgn="ctr">
              <a:lnSpc>
                <a:spcPct val="120000"/>
              </a:lnSpc>
              <a:spcBef>
                <a:spcPts val="0"/>
              </a:spcBef>
              <a:spcAft>
                <a:spcPts val="800"/>
              </a:spcAft>
              <a:buSzPct val="100000"/>
              <a:buFont typeface="Wingdings" panose="05000000000000000000" charset="0"/>
              <a:buChar char="l"/>
            </a:pPr>
            <a:r>
              <a:rPr kumimoji="0" lang="zh-CN" altLang="en-US" sz="2000" b="0" i="0" noProof="0" dirty="0">
                <a:ln>
                  <a:noFill/>
                </a:ln>
                <a:effectLst/>
                <a:latin typeface="Arial" panose="020B0604020202020204" pitchFamily="34" charset="0"/>
                <a:ea typeface="微软雅黑" panose="020B0503020204020204" charset="-122"/>
                <a:cs typeface="+mn-cs"/>
                <a:sym typeface="Wingdings" panose="05000000000000000000" pitchFamily="2" charset="2"/>
              </a:rPr>
              <a:t>第一，部分教师存在重智轻德的倾向。</a:t>
            </a:r>
            <a:endParaRPr kumimoji="0" lang="zh-CN" altLang="en-US" sz="2000" b="0" i="0" noProof="0" dirty="0">
              <a:ln>
                <a:noFill/>
              </a:ln>
              <a:solidFill>
                <a:schemeClr val="tx1">
                  <a:lumMod val="75000"/>
                  <a:lumOff val="25000"/>
                </a:schemeClr>
              </a:solidFill>
              <a:effectLst/>
              <a:latin typeface="Arial" panose="020B0604020202020204" pitchFamily="34" charset="0"/>
              <a:ea typeface="微软雅黑" panose="020B0503020204020204" charset="-122"/>
              <a:cs typeface="+mn-cs"/>
              <a:sym typeface="Wingdings" panose="05000000000000000000" pitchFamily="2" charset="2"/>
            </a:endParaRPr>
          </a:p>
          <a:p>
            <a:pPr marL="355600" lvl="0" indent="-355600" algn="l" fontAlgn="ctr">
              <a:lnSpc>
                <a:spcPct val="120000"/>
              </a:lnSpc>
              <a:spcBef>
                <a:spcPts val="0"/>
              </a:spcBef>
              <a:spcAft>
                <a:spcPts val="800"/>
              </a:spcAft>
              <a:buSzPct val="100000"/>
              <a:buFont typeface="Wingdings" panose="05000000000000000000" charset="0"/>
              <a:buChar char="l"/>
            </a:pPr>
            <a:r>
              <a:rPr kumimoji="0" lang="zh-CN" altLang="en-US" sz="2000" b="0" i="0" noProof="0" dirty="0">
                <a:ln>
                  <a:noFill/>
                </a:ln>
                <a:effectLst/>
                <a:latin typeface="Arial" panose="020B0604020202020204" pitchFamily="34" charset="0"/>
                <a:ea typeface="微软雅黑" panose="020B0503020204020204" charset="-122"/>
                <a:cs typeface="+mn-cs"/>
                <a:sym typeface="Wingdings" panose="05000000000000000000" pitchFamily="2" charset="2"/>
              </a:rPr>
              <a:t>第二，部分教师教育工作中的无能。</a:t>
            </a:r>
            <a:endParaRPr kumimoji="0" lang="zh-CN" altLang="en-US" sz="2000" b="0" i="0" noProof="0" dirty="0">
              <a:ln>
                <a:noFill/>
              </a:ln>
              <a:solidFill>
                <a:schemeClr val="tx1">
                  <a:lumMod val="75000"/>
                  <a:lumOff val="25000"/>
                </a:schemeClr>
              </a:solidFill>
              <a:effectLst/>
              <a:latin typeface="Arial" panose="020B0604020202020204" pitchFamily="34" charset="0"/>
              <a:ea typeface="微软雅黑" panose="020B0503020204020204" charset="-122"/>
              <a:cs typeface="+mn-cs"/>
              <a:sym typeface="Wingdings" panose="05000000000000000000" pitchFamily="2" charset="2"/>
            </a:endParaRPr>
          </a:p>
          <a:p>
            <a:pPr marL="355600" lvl="0" indent="-355600" algn="l" fontAlgn="ctr">
              <a:lnSpc>
                <a:spcPct val="120000"/>
              </a:lnSpc>
              <a:spcBef>
                <a:spcPts val="0"/>
              </a:spcBef>
              <a:spcAft>
                <a:spcPts val="800"/>
              </a:spcAft>
              <a:buSzPct val="100000"/>
              <a:buFont typeface="Wingdings" panose="05000000000000000000" charset="0"/>
              <a:buChar char="l"/>
            </a:pPr>
            <a:r>
              <a:rPr kumimoji="0" lang="zh-CN" altLang="en-US" sz="2000" b="0" i="0" noProof="0" dirty="0">
                <a:ln>
                  <a:noFill/>
                </a:ln>
                <a:effectLst/>
                <a:latin typeface="Arial" panose="020B0604020202020204" pitchFamily="34" charset="0"/>
                <a:ea typeface="微软雅黑" panose="020B0503020204020204" charset="-122"/>
                <a:cs typeface="+mn-cs"/>
                <a:sym typeface="Wingdings" panose="05000000000000000000" pitchFamily="2" charset="2"/>
              </a:rPr>
              <a:t>第三，学校与家庭教育脱节，各行其是，削弱了教育的力量，甚至相互抵消。</a:t>
            </a:r>
            <a:r>
              <a:rPr kumimoji="0" lang="zh-CN" altLang="en-US" sz="2000" b="0" i="0" noProof="0" dirty="0">
                <a:ln>
                  <a:noFill/>
                </a:ln>
                <a:solidFill>
                  <a:schemeClr val="tx1">
                    <a:lumMod val="75000"/>
                    <a:lumOff val="25000"/>
                  </a:schemeClr>
                </a:solidFill>
                <a:effectLst/>
                <a:latin typeface="Arial" panose="020B0604020202020204" pitchFamily="34" charset="0"/>
                <a:ea typeface="微软雅黑" panose="020B0503020204020204" charset="-122"/>
                <a:cs typeface="+mn-cs"/>
                <a:sym typeface="Wingdings" panose="05000000000000000000" pitchFamily="2" charset="2"/>
              </a:rPr>
              <a:t>                </a:t>
            </a:r>
            <a:endParaRPr kumimoji="0" lang="zh-CN" altLang="en-US" sz="2000" b="0" i="0" noProof="0" dirty="0">
              <a:ln>
                <a:noFill/>
              </a:ln>
              <a:solidFill>
                <a:schemeClr val="tx1">
                  <a:lumMod val="75000"/>
                  <a:lumOff val="25000"/>
                </a:schemeClr>
              </a:solidFill>
              <a:effectLst/>
              <a:latin typeface="Arial" panose="020B0604020202020204" pitchFamily="34" charset="0"/>
              <a:ea typeface="微软雅黑" panose="020B0503020204020204" charset="-122"/>
              <a:cs typeface="+mn-cs"/>
              <a:sym typeface="Wingdings" panose="05000000000000000000" pitchFamily="2" charset="2"/>
            </a:endParaRPr>
          </a:p>
          <a:p>
            <a:pPr marL="355600" lvl="0" indent="-355600" algn="l" fontAlgn="ctr">
              <a:lnSpc>
                <a:spcPct val="120000"/>
              </a:lnSpc>
              <a:spcBef>
                <a:spcPts val="0"/>
              </a:spcBef>
              <a:spcAft>
                <a:spcPts val="800"/>
              </a:spcAft>
              <a:buSzPct val="100000"/>
              <a:buFont typeface="Wingdings" panose="05000000000000000000" charset="0"/>
              <a:buChar char="l"/>
            </a:pPr>
            <a:r>
              <a:rPr kumimoji="0" lang="zh-CN" altLang="en-US" sz="2000" b="0" i="0" noProof="0" dirty="0">
                <a:ln>
                  <a:noFill/>
                </a:ln>
                <a:effectLst/>
                <a:latin typeface="Arial" panose="020B0604020202020204" pitchFamily="34" charset="0"/>
                <a:ea typeface="微软雅黑" panose="020B0503020204020204" charset="-122"/>
                <a:cs typeface="+mn-cs"/>
                <a:sym typeface="Wingdings" panose="05000000000000000000" pitchFamily="2" charset="2"/>
              </a:rPr>
              <a:t>第四，少数教师品德不良，本身缺乏师德，给学生带来直接的不良影响。</a:t>
            </a:r>
            <a:endParaRPr kumimoji="0" lang="zh-CN" altLang="en-US" sz="2000" b="0" i="0" noProof="0" dirty="0">
              <a:ln>
                <a:noFill/>
              </a:ln>
              <a:effectLst/>
              <a:latin typeface="Arial" panose="020B0604020202020204" pitchFamily="34" charset="0"/>
              <a:ea typeface="微软雅黑" panose="020B0503020204020204" charset="-122"/>
              <a:cs typeface="+mn-cs"/>
              <a:sym typeface="Wingdings" panose="05000000000000000000" pitchFamily="2" charset="2"/>
            </a:endParaRPr>
          </a:p>
        </p:txBody>
      </p:sp>
      <p:sp>
        <p:nvSpPr>
          <p:cNvPr id="12" name="文本框 11"/>
          <p:cNvSpPr txBox="1"/>
          <p:nvPr>
            <p:custDataLst>
              <p:tags r:id="rId6"/>
            </p:custDataLst>
          </p:nvPr>
        </p:nvSpPr>
        <p:spPr>
          <a:xfrm>
            <a:off x="1851721" y="2237105"/>
            <a:ext cx="7985700" cy="789940"/>
          </a:xfrm>
          <a:prstGeom prst="rect">
            <a:avLst/>
          </a:prstGeom>
          <a:noFill/>
        </p:spPr>
        <p:txBody>
          <a:bodyPr wrap="square" rtlCol="0" anchor="ctr" anchorCtr="0">
            <a:normAutofit/>
          </a:bodyPr>
          <a:p>
            <a:pPr marL="0" marR="0" lvl="0" indent="0" algn="l" defTabSz="914400" rtl="0" eaLnBrk="1" fontAlgn="auto" latinLnBrk="0" hangingPunct="1">
              <a:lnSpc>
                <a:spcPct val="100000"/>
              </a:lnSpc>
              <a:spcBef>
                <a:spcPts val="0"/>
              </a:spcBef>
              <a:spcAft>
                <a:spcPts val="0"/>
              </a:spcAft>
              <a:buSzPct val="100000"/>
              <a:buFontTx/>
              <a:buNone/>
            </a:pPr>
            <a:r>
              <a:rPr kumimoji="0" lang="zh-CN" altLang="en-US" sz="4000" b="1" i="0" kern="1200" cap="none" spc="260" normalizeH="0" dirty="0">
                <a:solidFill>
                  <a:schemeClr val="accent1">
                    <a:lumMod val="25000"/>
                  </a:schemeClr>
                </a:solidFill>
                <a:latin typeface="Arial" panose="020B0604020202020204" pitchFamily="34" charset="0"/>
                <a:ea typeface="微软雅黑" panose="020B0503020204020204" charset="-122"/>
                <a:cs typeface="+mn-cs"/>
              </a:rPr>
              <a:t>心理是人脑对客观现实的反映 </a:t>
            </a:r>
            <a:endParaRPr kumimoji="0" lang="zh-CN" altLang="en-US" sz="4000" b="1" i="0" kern="1200" cap="none" spc="260" normalizeH="0" dirty="0">
              <a:solidFill>
                <a:schemeClr val="accent1">
                  <a:lumMod val="25000"/>
                </a:schemeClr>
              </a:solidFill>
              <a:latin typeface="Arial" panose="020B0604020202020204" pitchFamily="34" charset="0"/>
              <a:ea typeface="微软雅黑" panose="020B0503020204020204" charset="-122"/>
              <a:cs typeface="+mn-cs"/>
            </a:endParaRPr>
          </a:p>
        </p:txBody>
      </p:sp>
      <p:pic>
        <p:nvPicPr>
          <p:cNvPr id="16" name="图形 15"/>
          <p:cNvPicPr>
            <a:picLocks noChangeAspect="1"/>
          </p:cNvPicPr>
          <p:nvPr/>
        </p:nvPicPr>
        <p:blipFill>
          <a:blip r:embed="rId7"/>
          <a:stretch>
            <a:fillRect/>
          </a:stretch>
        </p:blipFill>
        <p:spPr>
          <a:xfrm>
            <a:off x="990544" y="2259414"/>
            <a:ext cx="861262" cy="745322"/>
          </a:xfrm>
          <a:prstGeom prst="rect">
            <a:avLst/>
          </a:prstGeom>
          <a:effectLst>
            <a:outerShdw blurRad="25400" dist="25400" dir="8100000" algn="tr" rotWithShape="0">
              <a:prstClr val="black">
                <a:alpha val="40000"/>
              </a:prstClr>
            </a:outerShdw>
          </a:effectLst>
        </p:spPr>
      </p:pic>
    </p:spTree>
    <p:custDataLst>
      <p:tags r:id="rId8"/>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696005" y="1815465"/>
            <a:ext cx="10800000" cy="4320000"/>
          </a:xfrm>
          <a:prstGeom prst="roundRect">
            <a:avLst>
              <a:gd name="adj" fmla="val 4351"/>
            </a:avLst>
          </a:prstGeom>
          <a:solidFill>
            <a:schemeClr val="bg2"/>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410" name="标题 17409"/>
          <p:cNvSpPr>
            <a:spLocks noGrp="1"/>
          </p:cNvSpPr>
          <p:nvPr>
            <p:ph type="title" idx="4294967295"/>
          </p:nvPr>
        </p:nvSpPr>
        <p:spPr>
          <a:xfrm>
            <a:off x="1557020" y="778510"/>
            <a:ext cx="9939020" cy="746760"/>
          </a:xfrm>
        </p:spPr>
        <p:txBody>
          <a:bodyPr vert="horz" wrap="square" lIns="91440" tIns="45720" rIns="91440" bIns="45720" numCol="1" anchor="ctr" anchorCtr="0" compatLnSpc="1">
            <a:normAutofit/>
          </a:bodyPr>
          <a:p>
            <a:pPr marL="0" marR="0" lvl="0" indent="0" algn="l" defTabSz="914400" rtl="0" eaLnBrk="0" fontAlgn="base" latinLnBrk="0" hangingPunct="0">
              <a:lnSpc>
                <a:spcPct val="100000"/>
              </a:lnSpc>
              <a:spcBef>
                <a:spcPct val="0"/>
              </a:spcBef>
              <a:spcAft>
                <a:spcPct val="0"/>
              </a:spcAft>
              <a:buClrTx/>
              <a:buSzTx/>
              <a:buFontTx/>
              <a:buNone/>
              <a:defRPr/>
            </a:pPr>
            <a:r>
              <a:rPr sz="2800">
                <a:ln>
                  <a:noFill/>
                </a:ln>
                <a:effectLst>
                  <a:outerShdw blurRad="38100" dist="38100" dir="2700000">
                    <a:srgbClr val="000000"/>
                  </a:outerShdw>
                </a:effectLst>
                <a:uLnTx/>
                <a:uFillTx/>
                <a:latin typeface="微软雅黑" panose="020B0503020204020204" charset="-122"/>
                <a:ea typeface="微软雅黑" panose="020B0503020204020204" charset="-122"/>
                <a:cs typeface="微软雅黑" panose="020B0503020204020204" charset="-122"/>
                <a:sym typeface="+mn-ea"/>
              </a:rPr>
              <a:t>社会不良环境的影响</a:t>
            </a:r>
            <a:endParaRPr sz="2800">
              <a:ln>
                <a:noFill/>
              </a:ln>
              <a:effectLst>
                <a:outerShdw blurRad="38100" dist="38100" dir="2700000">
                  <a:srgbClr val="000000"/>
                </a:outerShdw>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16386" name="文本占位符 17410"/>
          <p:cNvSpPr>
            <a:spLocks noGrp="1"/>
          </p:cNvSpPr>
          <p:nvPr>
            <p:ph idx="4294967295"/>
            <p:custDataLst>
              <p:tags r:id="rId1"/>
            </p:custDataLst>
          </p:nvPr>
        </p:nvSpPr>
        <p:spPr>
          <a:xfrm>
            <a:off x="1056005" y="2175465"/>
            <a:ext cx="10080000" cy="3600000"/>
          </a:xfrm>
        </p:spPr>
        <p:txBody>
          <a:bodyPr vert="horz" wrap="square" lIns="91440" tIns="45720" rIns="91440" bIns="45720" anchor="ctr" anchorCtr="0">
            <a:noAutofit/>
          </a:bodyPr>
          <a:p>
            <a:pPr marL="360045" indent="-360045" algn="just" fontAlgn="auto">
              <a:lnSpc>
                <a:spcPct val="150000"/>
              </a:lnSpc>
              <a:spcBef>
                <a:spcPts val="0"/>
              </a:spcBef>
              <a:spcAft>
                <a:spcPts val="0"/>
              </a:spcAft>
              <a:buFont typeface="Wingdings" panose="05000000000000000000" charset="0"/>
              <a:buChar char="p"/>
            </a:pPr>
            <a:r>
              <a:rPr lang="zh-CN" altLang="en-US" sz="2000" dirty="0">
                <a:latin typeface="黑体" panose="02010609060101010101" charset="-122"/>
                <a:ea typeface="黑体" panose="02010609060101010101" charset="-122"/>
                <a:cs typeface="黑体" panose="02010609060101010101" charset="-122"/>
                <a:sym typeface="+mn-ea"/>
              </a:rPr>
              <a:t>社会环境如学生的校外朋友、邻居、所处的社区环境、学校周边环境等，会对学生的行为产生影响。学生一旦交上了品行不良的社会朋友，就会在其影响下逐渐养成坏毛病；所在社区盛行的不良风气，如赌博，也会潜移默化地腐蚀学生；学校周边环境不好，如网吧和游戏机房等四处林立，必然也易对学生造成极大的诱惑，导致学生深陷其中难以自拔，从而产生逃学等过错行为。</a:t>
            </a:r>
            <a:endParaRPr lang="zh-CN" altLang="en-US" sz="2000" dirty="0">
              <a:latin typeface="黑体" panose="02010609060101010101" charset="-122"/>
              <a:ea typeface="黑体" panose="02010609060101010101" charset="-122"/>
              <a:cs typeface="黑体" panose="02010609060101010101" charset="-122"/>
              <a:sym typeface="+mn-ea"/>
            </a:endParaRPr>
          </a:p>
        </p:txBody>
      </p:sp>
      <p:pic>
        <p:nvPicPr>
          <p:cNvPr id="16" name="图形 15"/>
          <p:cNvPicPr>
            <a:picLocks noChangeAspect="1"/>
          </p:cNvPicPr>
          <p:nvPr/>
        </p:nvPicPr>
        <p:blipFill>
          <a:blip r:embed="rId2"/>
          <a:stretch>
            <a:fillRect/>
          </a:stretch>
        </p:blipFill>
        <p:spPr>
          <a:xfrm>
            <a:off x="695904" y="779864"/>
            <a:ext cx="861262" cy="745322"/>
          </a:xfrm>
          <a:prstGeom prst="rect">
            <a:avLst/>
          </a:prstGeom>
          <a:effectLst>
            <a:outerShdw blurRad="25400" dist="25400" dir="8100000" algn="tr" rotWithShape="0">
              <a:prstClr val="black">
                <a:alpha val="40000"/>
              </a:prstClr>
            </a:outerShdw>
          </a:effectLst>
        </p:spPr>
      </p:pic>
      <p:sp>
        <p:nvSpPr>
          <p:cNvPr id="30" name="圆角矩形 29"/>
          <p:cNvSpPr/>
          <p:nvPr/>
        </p:nvSpPr>
        <p:spPr>
          <a:xfrm>
            <a:off x="426085" y="459105"/>
            <a:ext cx="11340000" cy="5940000"/>
          </a:xfrm>
          <a:prstGeom prst="roundRect">
            <a:avLst>
              <a:gd name="adj" fmla="val 2967"/>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Freeform 10"/>
          <p:cNvSpPr/>
          <p:nvPr>
            <p:custDataLst>
              <p:tags r:id="rId1"/>
            </p:custDataLst>
          </p:nvPr>
        </p:nvSpPr>
        <p:spPr bwMode="auto">
          <a:xfrm rot="16200000">
            <a:off x="4406923" y="3540402"/>
            <a:ext cx="3388369" cy="504429"/>
          </a:xfrm>
          <a:custGeom>
            <a:avLst/>
            <a:gdLst>
              <a:gd name="T0" fmla="*/ 2768 w 3158"/>
              <a:gd name="T1" fmla="*/ 0 h 225"/>
              <a:gd name="T2" fmla="*/ 0 w 3158"/>
              <a:gd name="T3" fmla="*/ 0 h 225"/>
              <a:gd name="T4" fmla="*/ 390 w 3158"/>
              <a:gd name="T5" fmla="*/ 225 h 225"/>
              <a:gd name="T6" fmla="*/ 3158 w 3158"/>
              <a:gd name="T7" fmla="*/ 225 h 225"/>
              <a:gd name="T8" fmla="*/ 2768 w 3158"/>
              <a:gd name="T9" fmla="*/ 0 h 225"/>
            </a:gdLst>
            <a:ahLst/>
            <a:cxnLst>
              <a:cxn ang="0">
                <a:pos x="T0" y="T1"/>
              </a:cxn>
              <a:cxn ang="0">
                <a:pos x="T2" y="T3"/>
              </a:cxn>
              <a:cxn ang="0">
                <a:pos x="T4" y="T5"/>
              </a:cxn>
              <a:cxn ang="0">
                <a:pos x="T6" y="T7"/>
              </a:cxn>
              <a:cxn ang="0">
                <a:pos x="T8" y="T9"/>
              </a:cxn>
            </a:cxnLst>
            <a:rect l="0" t="0" r="r" b="b"/>
            <a:pathLst>
              <a:path w="3158" h="225">
                <a:moveTo>
                  <a:pt x="2768" y="0"/>
                </a:moveTo>
                <a:lnTo>
                  <a:pt x="0" y="0"/>
                </a:lnTo>
                <a:lnTo>
                  <a:pt x="390" y="225"/>
                </a:lnTo>
                <a:lnTo>
                  <a:pt x="3158" y="225"/>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4" name="Freeform 7"/>
          <p:cNvSpPr/>
          <p:nvPr>
            <p:custDataLst>
              <p:tags r:id="rId2"/>
            </p:custDataLst>
          </p:nvPr>
        </p:nvSpPr>
        <p:spPr bwMode="auto">
          <a:xfrm rot="16200000">
            <a:off x="1532124" y="3539281"/>
            <a:ext cx="3388369" cy="506672"/>
          </a:xfrm>
          <a:custGeom>
            <a:avLst/>
            <a:gdLst>
              <a:gd name="T0" fmla="*/ 2768 w 3158"/>
              <a:gd name="T1" fmla="*/ 0 h 226"/>
              <a:gd name="T2" fmla="*/ 0 w 3158"/>
              <a:gd name="T3" fmla="*/ 0 h 226"/>
              <a:gd name="T4" fmla="*/ 390 w 3158"/>
              <a:gd name="T5" fmla="*/ 226 h 226"/>
              <a:gd name="T6" fmla="*/ 3158 w 3158"/>
              <a:gd name="T7" fmla="*/ 226 h 226"/>
              <a:gd name="T8" fmla="*/ 2768 w 3158"/>
              <a:gd name="T9" fmla="*/ 0 h 226"/>
            </a:gdLst>
            <a:ahLst/>
            <a:cxnLst>
              <a:cxn ang="0">
                <a:pos x="T0" y="T1"/>
              </a:cxn>
              <a:cxn ang="0">
                <a:pos x="T2" y="T3"/>
              </a:cxn>
              <a:cxn ang="0">
                <a:pos x="T4" y="T5"/>
              </a:cxn>
              <a:cxn ang="0">
                <a:pos x="T6" y="T7"/>
              </a:cxn>
              <a:cxn ang="0">
                <a:pos x="T8" y="T9"/>
              </a:cxn>
            </a:cxnLst>
            <a:rect l="0" t="0" r="r" b="b"/>
            <a:pathLst>
              <a:path w="3158" h="226">
                <a:moveTo>
                  <a:pt x="2768" y="0"/>
                </a:moveTo>
                <a:lnTo>
                  <a:pt x="0" y="0"/>
                </a:lnTo>
                <a:lnTo>
                  <a:pt x="390" y="226"/>
                </a:lnTo>
                <a:lnTo>
                  <a:pt x="3158" y="226"/>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5" name="Rectangle 5"/>
          <p:cNvSpPr>
            <a:spLocks noChangeArrowheads="1"/>
          </p:cNvSpPr>
          <p:nvPr>
            <p:custDataLst>
              <p:tags r:id="rId3"/>
            </p:custDataLst>
          </p:nvPr>
        </p:nvSpPr>
        <p:spPr bwMode="auto">
          <a:xfrm rot="5400000">
            <a:off x="91606" y="2605441"/>
            <a:ext cx="3388371" cy="2374357"/>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6" name="Rectangle 6"/>
          <p:cNvSpPr>
            <a:spLocks noChangeArrowheads="1"/>
          </p:cNvSpPr>
          <p:nvPr>
            <p:custDataLst>
              <p:tags r:id="rId4"/>
            </p:custDataLst>
          </p:nvPr>
        </p:nvSpPr>
        <p:spPr bwMode="auto">
          <a:xfrm rot="5400000">
            <a:off x="2970390" y="2605441"/>
            <a:ext cx="3388371" cy="2374357"/>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7" name="Rectangle 8"/>
          <p:cNvSpPr>
            <a:spLocks noChangeArrowheads="1"/>
          </p:cNvSpPr>
          <p:nvPr>
            <p:custDataLst>
              <p:tags r:id="rId5"/>
            </p:custDataLst>
          </p:nvPr>
        </p:nvSpPr>
        <p:spPr bwMode="auto">
          <a:xfrm rot="16200000">
            <a:off x="5841208" y="2605439"/>
            <a:ext cx="3388369" cy="2374357"/>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9" name="文本框 28"/>
          <p:cNvSpPr txBox="1"/>
          <p:nvPr>
            <p:custDataLst>
              <p:tags r:id="rId6"/>
            </p:custDataLst>
          </p:nvPr>
        </p:nvSpPr>
        <p:spPr>
          <a:xfrm>
            <a:off x="662853" y="3316618"/>
            <a:ext cx="2245876" cy="1590122"/>
          </a:xfrm>
          <a:prstGeom prst="rect">
            <a:avLst/>
          </a:prstGeom>
          <a:noFill/>
        </p:spPr>
        <p:txBody>
          <a:bodyPr wrap="square" rtlCol="0">
            <a:no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fontAlgn="auto">
              <a:lnSpc>
                <a:spcPct val="150000"/>
              </a:lnSpc>
              <a:buNone/>
            </a:pPr>
            <a:r>
              <a:rPr lang="zh-CN" altLang="en-US" dirty="0">
                <a:solidFill>
                  <a:schemeClr val="tx1"/>
                </a:solidFill>
                <a:uFillTx/>
                <a:latin typeface="Arial" panose="020B0604020202020204" pitchFamily="34" charset="0"/>
                <a:ea typeface="汉仪旗黑-55简" panose="00020600040101010101" charset="-122"/>
                <a:sym typeface="+mn-ea"/>
              </a:rPr>
              <a:t>例如，认为“勇敢”就是天不怕、地不怕，因而逞强、闹事、违反纪律。</a:t>
            </a:r>
            <a:endParaRPr lang="zh-CN" altLang="en-US" dirty="0">
              <a:solidFill>
                <a:schemeClr val="tx1"/>
              </a:solidFill>
              <a:uFillTx/>
              <a:latin typeface="Arial" panose="020B0604020202020204" pitchFamily="34" charset="0"/>
              <a:ea typeface="汉仪旗黑-55简" panose="00020600040101010101" charset="-122"/>
              <a:sym typeface="+mn-ea"/>
            </a:endParaRPr>
          </a:p>
        </p:txBody>
      </p:sp>
      <p:sp>
        <p:nvSpPr>
          <p:cNvPr id="31" name="文本框 30"/>
          <p:cNvSpPr txBox="1"/>
          <p:nvPr>
            <p:custDataLst>
              <p:tags r:id="rId7"/>
            </p:custDataLst>
          </p:nvPr>
        </p:nvSpPr>
        <p:spPr>
          <a:xfrm>
            <a:off x="3484752" y="2431203"/>
            <a:ext cx="2355852" cy="415181"/>
          </a:xfrm>
          <a:prstGeom prst="rect">
            <a:avLst/>
          </a:prstGeom>
          <a:noFill/>
        </p:spPr>
        <p:txBody>
          <a:bodyPr wrap="square" lIns="90000" tIns="46800" rIns="90000" bIns="46800" rtlCol="0" anchor="ctr" anchorCtr="0">
            <a:noAutofit/>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sz="2000" dirty="0">
                <a:solidFill>
                  <a:schemeClr val="accent1">
                    <a:lumMod val="25000"/>
                  </a:schemeClr>
                </a:solidFill>
                <a:uFillTx/>
                <a:latin typeface="Arial" panose="020B0604020202020204" pitchFamily="34" charset="0"/>
                <a:ea typeface="汉仪旗黑-55简" panose="00020600040101010101" charset="-122"/>
                <a:sym typeface="+mn-ea"/>
              </a:rPr>
              <a:t>2. 异常的情绪表现</a:t>
            </a:r>
            <a:endParaRPr lang="zh-CN" altLang="en-US" sz="2000" dirty="0">
              <a:solidFill>
                <a:schemeClr val="accent1">
                  <a:lumMod val="25000"/>
                </a:schemeClr>
              </a:solidFill>
              <a:uFillTx/>
              <a:latin typeface="Arial" panose="020B0604020202020204" pitchFamily="34" charset="0"/>
              <a:ea typeface="汉仪旗黑-55简" panose="00020600040101010101" charset="-122"/>
              <a:sym typeface="+mn-ea"/>
            </a:endParaRPr>
          </a:p>
        </p:txBody>
      </p:sp>
      <p:sp>
        <p:nvSpPr>
          <p:cNvPr id="32" name="文本框 31"/>
          <p:cNvSpPr txBox="1"/>
          <p:nvPr>
            <p:custDataLst>
              <p:tags r:id="rId8"/>
            </p:custDataLst>
          </p:nvPr>
        </p:nvSpPr>
        <p:spPr>
          <a:xfrm>
            <a:off x="3541637" y="3316618"/>
            <a:ext cx="2245876" cy="1590122"/>
          </a:xfrm>
          <a:prstGeom prst="rect">
            <a:avLst/>
          </a:prstGeom>
          <a:noFill/>
        </p:spPr>
        <p:txBody>
          <a:bodyPr wrap="square" rtlCol="0">
            <a:no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50000"/>
              </a:lnSpc>
              <a:buNone/>
            </a:pPr>
            <a:r>
              <a:rPr lang="zh-CN" altLang="en-US" dirty="0">
                <a:solidFill>
                  <a:schemeClr val="tx1"/>
                </a:solidFill>
                <a:uFillTx/>
                <a:latin typeface="Arial" panose="020B0604020202020204" pitchFamily="34" charset="0"/>
                <a:ea typeface="汉仪旗黑-55简" panose="00020600040101010101" charset="-122"/>
                <a:sym typeface="+mn-ea"/>
              </a:rPr>
              <a:t>不良行为者大多在家庭中是娇生惯养的，他们脾气大，易冲动，稍不如意就大发雷霆，火冒三丈。</a:t>
            </a:r>
            <a:endParaRPr lang="zh-CN" altLang="en-US" dirty="0">
              <a:solidFill>
                <a:schemeClr val="tx1"/>
              </a:solidFill>
              <a:uFillTx/>
              <a:latin typeface="Arial" panose="020B0604020202020204" pitchFamily="34" charset="0"/>
              <a:ea typeface="汉仪旗黑-55简" panose="00020600040101010101" charset="-122"/>
              <a:sym typeface="+mn-ea"/>
            </a:endParaRPr>
          </a:p>
        </p:txBody>
      </p:sp>
      <p:cxnSp>
        <p:nvCxnSpPr>
          <p:cNvPr id="33" name="Straight Connector 9"/>
          <p:cNvCxnSpPr/>
          <p:nvPr>
            <p:custDataLst>
              <p:tags r:id="rId9"/>
            </p:custDataLst>
          </p:nvPr>
        </p:nvCxnSpPr>
        <p:spPr>
          <a:xfrm>
            <a:off x="3583259" y="3054360"/>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34" name="文本框 33"/>
          <p:cNvSpPr txBox="1"/>
          <p:nvPr>
            <p:custDataLst>
              <p:tags r:id="rId10"/>
            </p:custDataLst>
          </p:nvPr>
        </p:nvSpPr>
        <p:spPr>
          <a:xfrm>
            <a:off x="6355569" y="2431203"/>
            <a:ext cx="2355852" cy="415181"/>
          </a:xfrm>
          <a:prstGeom prst="rect">
            <a:avLst/>
          </a:prstGeom>
          <a:noFill/>
        </p:spPr>
        <p:txBody>
          <a:bodyPr wrap="square" lIns="90000" tIns="46800" rIns="90000" bIns="46800" rtlCol="0" anchor="ctr" anchorCtr="0">
            <a:noAutofit/>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sz="2000" dirty="0">
                <a:solidFill>
                  <a:schemeClr val="accent1">
                    <a:lumMod val="25000"/>
                  </a:schemeClr>
                </a:solidFill>
                <a:uFillTx/>
                <a:latin typeface="Arial" panose="020B0604020202020204" pitchFamily="34" charset="0"/>
                <a:ea typeface="汉仪旗黑-55简" panose="00020600040101010101" charset="-122"/>
                <a:sym typeface="+mn-ea"/>
              </a:rPr>
              <a:t>3. 明显的意志薄弱</a:t>
            </a:r>
            <a:endParaRPr lang="zh-CN" altLang="en-US" sz="2000" dirty="0">
              <a:solidFill>
                <a:schemeClr val="accent1">
                  <a:lumMod val="25000"/>
                </a:schemeClr>
              </a:solidFill>
              <a:uFillTx/>
              <a:latin typeface="Arial" panose="020B0604020202020204" pitchFamily="34" charset="0"/>
              <a:ea typeface="汉仪旗黑-55简" panose="00020600040101010101" charset="-122"/>
              <a:sym typeface="+mn-ea"/>
            </a:endParaRPr>
          </a:p>
        </p:txBody>
      </p:sp>
      <p:sp>
        <p:nvSpPr>
          <p:cNvPr id="35" name="文本框 34"/>
          <p:cNvSpPr txBox="1"/>
          <p:nvPr>
            <p:custDataLst>
              <p:tags r:id="rId11"/>
            </p:custDataLst>
          </p:nvPr>
        </p:nvSpPr>
        <p:spPr>
          <a:xfrm>
            <a:off x="6412454" y="3316618"/>
            <a:ext cx="2245876" cy="1590122"/>
          </a:xfrm>
          <a:prstGeom prst="rect">
            <a:avLst/>
          </a:prstGeom>
          <a:noFill/>
        </p:spPr>
        <p:txBody>
          <a:bodyPr wrap="square" rtlCol="0">
            <a:no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lvl="0" algn="just">
              <a:lnSpc>
                <a:spcPct val="150000"/>
              </a:lnSpc>
              <a:buClrTx/>
              <a:buSzTx/>
              <a:buNone/>
            </a:pPr>
            <a:r>
              <a:rPr lang="zh-CN" altLang="en-US" dirty="0">
                <a:solidFill>
                  <a:schemeClr val="tx1"/>
                </a:solidFill>
                <a:uFillTx/>
                <a:latin typeface="Arial" panose="020B0604020202020204" pitchFamily="34" charset="0"/>
                <a:ea typeface="汉仪旗黑-55简" panose="00020600040101010101" charset="-122"/>
                <a:sym typeface="+mn-ea"/>
              </a:rPr>
              <a:t>小学生的意志力、独立性和自制力还有相当大的局限性，不能有效地克服个人不合理的欲念和不正当的需要，由此而产生过错行为。</a:t>
            </a:r>
            <a:endParaRPr lang="zh-CN" altLang="en-US" dirty="0">
              <a:solidFill>
                <a:schemeClr val="tx1"/>
              </a:solidFill>
              <a:uFillTx/>
              <a:latin typeface="Arial" panose="020B0604020202020204" pitchFamily="34" charset="0"/>
              <a:ea typeface="汉仪旗黑-55简" panose="00020600040101010101" charset="-122"/>
              <a:sym typeface="+mn-ea"/>
            </a:endParaRPr>
          </a:p>
        </p:txBody>
      </p:sp>
      <p:cxnSp>
        <p:nvCxnSpPr>
          <p:cNvPr id="36" name="Straight Connector 9"/>
          <p:cNvCxnSpPr/>
          <p:nvPr>
            <p:custDataLst>
              <p:tags r:id="rId12"/>
            </p:custDataLst>
          </p:nvPr>
        </p:nvCxnSpPr>
        <p:spPr>
          <a:xfrm>
            <a:off x="6465544" y="3054360"/>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39" name="Freeform 10"/>
          <p:cNvSpPr/>
          <p:nvPr>
            <p:custDataLst>
              <p:tags r:id="rId13"/>
            </p:custDataLst>
          </p:nvPr>
        </p:nvSpPr>
        <p:spPr bwMode="auto">
          <a:xfrm rot="16200000">
            <a:off x="7277739" y="3542302"/>
            <a:ext cx="3388369" cy="504429"/>
          </a:xfrm>
          <a:custGeom>
            <a:avLst/>
            <a:gdLst>
              <a:gd name="T0" fmla="*/ 2768 w 3158"/>
              <a:gd name="T1" fmla="*/ 0 h 225"/>
              <a:gd name="T2" fmla="*/ 0 w 3158"/>
              <a:gd name="T3" fmla="*/ 0 h 225"/>
              <a:gd name="T4" fmla="*/ 390 w 3158"/>
              <a:gd name="T5" fmla="*/ 225 h 225"/>
              <a:gd name="T6" fmla="*/ 3158 w 3158"/>
              <a:gd name="T7" fmla="*/ 225 h 225"/>
              <a:gd name="T8" fmla="*/ 2768 w 3158"/>
              <a:gd name="T9" fmla="*/ 0 h 225"/>
            </a:gdLst>
            <a:ahLst/>
            <a:cxnLst>
              <a:cxn ang="0">
                <a:pos x="T0" y="T1"/>
              </a:cxn>
              <a:cxn ang="0">
                <a:pos x="T2" y="T3"/>
              </a:cxn>
              <a:cxn ang="0">
                <a:pos x="T4" y="T5"/>
              </a:cxn>
              <a:cxn ang="0">
                <a:pos x="T6" y="T7"/>
              </a:cxn>
              <a:cxn ang="0">
                <a:pos x="T8" y="T9"/>
              </a:cxn>
            </a:cxnLst>
            <a:rect l="0" t="0" r="r" b="b"/>
            <a:pathLst>
              <a:path w="3158" h="225">
                <a:moveTo>
                  <a:pt x="2768" y="0"/>
                </a:moveTo>
                <a:lnTo>
                  <a:pt x="0" y="0"/>
                </a:lnTo>
                <a:lnTo>
                  <a:pt x="390" y="225"/>
                </a:lnTo>
                <a:lnTo>
                  <a:pt x="3158" y="225"/>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40" name="Rectangle 8"/>
          <p:cNvSpPr>
            <a:spLocks noChangeArrowheads="1"/>
          </p:cNvSpPr>
          <p:nvPr>
            <p:custDataLst>
              <p:tags r:id="rId14"/>
            </p:custDataLst>
          </p:nvPr>
        </p:nvSpPr>
        <p:spPr bwMode="auto">
          <a:xfrm rot="16200000">
            <a:off x="8712025" y="2607338"/>
            <a:ext cx="3388367" cy="2374357"/>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41" name="文本框 40"/>
          <p:cNvSpPr txBox="1"/>
          <p:nvPr>
            <p:custDataLst>
              <p:tags r:id="rId15"/>
            </p:custDataLst>
          </p:nvPr>
        </p:nvSpPr>
        <p:spPr>
          <a:xfrm>
            <a:off x="9228282" y="2431203"/>
            <a:ext cx="2355852" cy="415181"/>
          </a:xfrm>
          <a:prstGeom prst="rect">
            <a:avLst/>
          </a:prstGeom>
          <a:noFill/>
        </p:spPr>
        <p:txBody>
          <a:bodyPr wrap="square" lIns="90000" tIns="46800" rIns="90000" bIns="46800" rtlCol="0" anchor="ctr" anchorCtr="0">
            <a:noAutofit/>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sz="2000" dirty="0">
                <a:solidFill>
                  <a:schemeClr val="accent1">
                    <a:lumMod val="25000"/>
                  </a:schemeClr>
                </a:solidFill>
                <a:uFillTx/>
                <a:latin typeface="Arial" panose="020B0604020202020204" pitchFamily="34" charset="0"/>
                <a:ea typeface="汉仪旗黑-55简" panose="00020600040101010101" charset="-122"/>
                <a:sym typeface="+mn-ea"/>
              </a:rPr>
              <a:t>4. 养成了不良的行为习惯</a:t>
            </a:r>
            <a:endParaRPr lang="zh-CN" altLang="en-US" sz="2000" dirty="0">
              <a:solidFill>
                <a:schemeClr val="accent1">
                  <a:lumMod val="25000"/>
                </a:schemeClr>
              </a:solidFill>
              <a:uFillTx/>
              <a:latin typeface="Arial" panose="020B0604020202020204" pitchFamily="34" charset="0"/>
              <a:ea typeface="汉仪旗黑-55简" panose="00020600040101010101" charset="-122"/>
              <a:sym typeface="+mn-ea"/>
            </a:endParaRPr>
          </a:p>
        </p:txBody>
      </p:sp>
      <p:sp>
        <p:nvSpPr>
          <p:cNvPr id="42" name="文本框 41"/>
          <p:cNvSpPr txBox="1"/>
          <p:nvPr>
            <p:custDataLst>
              <p:tags r:id="rId16"/>
            </p:custDataLst>
          </p:nvPr>
        </p:nvSpPr>
        <p:spPr>
          <a:xfrm>
            <a:off x="9283270" y="3318518"/>
            <a:ext cx="2245876" cy="1590122"/>
          </a:xfrm>
          <a:prstGeom prst="rect">
            <a:avLst/>
          </a:prstGeom>
          <a:noFill/>
        </p:spPr>
        <p:txBody>
          <a:bodyPr wrap="square" rtlCol="0">
            <a:no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lvl="0" algn="just">
              <a:lnSpc>
                <a:spcPct val="150000"/>
              </a:lnSpc>
              <a:buClrTx/>
              <a:buSzTx/>
              <a:buNone/>
            </a:pPr>
            <a:r>
              <a:rPr lang="zh-CN" altLang="en-US" dirty="0">
                <a:solidFill>
                  <a:schemeClr val="tx1"/>
                </a:solidFill>
                <a:uFillTx/>
                <a:latin typeface="Arial" panose="020B0604020202020204" pitchFamily="34" charset="0"/>
                <a:ea typeface="汉仪旗黑-55简" panose="00020600040101010101" charset="-122"/>
                <a:sym typeface="+mn-ea"/>
              </a:rPr>
              <a:t>凡是一种不良的行为习惯，开始可能出于偶然，但经过多次反复，这种不良行为同个人的某种需要、某种满足发生了联系，就形成了坏习惯。</a:t>
            </a:r>
            <a:endParaRPr lang="zh-CN" altLang="en-US" dirty="0">
              <a:solidFill>
                <a:schemeClr val="tx1"/>
              </a:solidFill>
              <a:uFillTx/>
              <a:latin typeface="Arial" panose="020B0604020202020204" pitchFamily="34" charset="0"/>
              <a:ea typeface="汉仪旗黑-55简" panose="00020600040101010101" charset="-122"/>
              <a:sym typeface="+mn-ea"/>
            </a:endParaRPr>
          </a:p>
        </p:txBody>
      </p:sp>
      <p:cxnSp>
        <p:nvCxnSpPr>
          <p:cNvPr id="43" name="Straight Connector 9"/>
          <p:cNvCxnSpPr/>
          <p:nvPr>
            <p:custDataLst>
              <p:tags r:id="rId17"/>
            </p:custDataLst>
          </p:nvPr>
        </p:nvCxnSpPr>
        <p:spPr>
          <a:xfrm>
            <a:off x="9336360" y="3056260"/>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pic>
        <p:nvPicPr>
          <p:cNvPr id="21" name="图形 12"/>
          <p:cNvPicPr>
            <a:picLocks noChangeAspect="1"/>
          </p:cNvPicPr>
          <p:nvPr/>
        </p:nvPicPr>
        <p:blipFill>
          <a:blip r:embed="rId18"/>
          <a:stretch>
            <a:fillRect/>
          </a:stretch>
        </p:blipFill>
        <p:spPr>
          <a:xfrm>
            <a:off x="9831304" y="63821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19"/>
          <a:stretch>
            <a:fillRect/>
          </a:stretch>
        </p:blipFill>
        <p:spPr>
          <a:xfrm>
            <a:off x="11160927" y="1859912"/>
            <a:ext cx="501660" cy="501660"/>
          </a:xfrm>
          <a:prstGeom prst="rect">
            <a:avLst/>
          </a:prstGeom>
          <a:effectLst>
            <a:outerShdw blurRad="12700" dist="12700" dir="2700000" algn="tl" rotWithShape="0">
              <a:prstClr val="black">
                <a:alpha val="40000"/>
              </a:prstClr>
            </a:outerShdw>
          </a:effectLst>
        </p:spPr>
      </p:pic>
      <p:sp>
        <p:nvSpPr>
          <p:cNvPr id="30" name="圆角矩形 29"/>
          <p:cNvSpPr/>
          <p:nvPr/>
        </p:nvSpPr>
        <p:spPr>
          <a:xfrm>
            <a:off x="426085" y="459105"/>
            <a:ext cx="11340000" cy="5940000"/>
          </a:xfrm>
          <a:prstGeom prst="roundRect">
            <a:avLst>
              <a:gd name="adj" fmla="val 2967"/>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433830" y="761365"/>
            <a:ext cx="9472930" cy="681990"/>
          </a:xfrm>
          <a:prstGeom prst="rect">
            <a:avLst/>
          </a:prstGeom>
          <a:noFill/>
          <a:effectLst/>
        </p:spPr>
        <p:txBody>
          <a:bodyPr wrap="square" rtlCol="0" anchor="ctr" anchorCtr="0">
            <a:spAutoFit/>
          </a:bodyPr>
          <a:p>
            <a:pPr>
              <a:lnSpc>
                <a:spcPct val="120000"/>
              </a:lnSpc>
            </a:pPr>
            <a:r>
              <a:rPr lang="zh-CN" altLang="en-US" sz="32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rPr>
              <a:t>（二）小学生产生不良行为的主观原因</a:t>
            </a:r>
            <a:endParaRPr lang="zh-CN" altLang="en-US" sz="32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endParaRPr>
          </a:p>
        </p:txBody>
      </p:sp>
      <p:pic>
        <p:nvPicPr>
          <p:cNvPr id="3" name="图形 15"/>
          <p:cNvPicPr>
            <a:picLocks noChangeAspect="1"/>
          </p:cNvPicPr>
          <p:nvPr/>
        </p:nvPicPr>
        <p:blipFill>
          <a:blip r:embed="rId20"/>
          <a:stretch>
            <a:fillRect/>
          </a:stretch>
        </p:blipFill>
        <p:spPr>
          <a:xfrm>
            <a:off x="679394" y="729839"/>
            <a:ext cx="861262" cy="745322"/>
          </a:xfrm>
          <a:prstGeom prst="rect">
            <a:avLst/>
          </a:prstGeom>
          <a:effectLst>
            <a:outerShdw blurRad="25400" dist="25400" dir="8100000" algn="tr" rotWithShape="0">
              <a:prstClr val="black">
                <a:alpha val="40000"/>
              </a:prstClr>
            </a:outerShdw>
          </a:effectLst>
        </p:spPr>
      </p:pic>
      <p:sp>
        <p:nvSpPr>
          <p:cNvPr id="4" name="文本框 3"/>
          <p:cNvSpPr txBox="1"/>
          <p:nvPr>
            <p:custDataLst>
              <p:tags r:id="rId21"/>
            </p:custDataLst>
          </p:nvPr>
        </p:nvSpPr>
        <p:spPr>
          <a:xfrm>
            <a:off x="617092" y="2431203"/>
            <a:ext cx="2355852" cy="415181"/>
          </a:xfrm>
          <a:prstGeom prst="rect">
            <a:avLst/>
          </a:prstGeom>
          <a:noFill/>
        </p:spPr>
        <p:txBody>
          <a:bodyPr wrap="square" lIns="90000" tIns="46800" rIns="90000" bIns="46800" rtlCol="0" anchor="ctr" anchorCtr="0">
            <a:noAutofit/>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sz="2000" dirty="0">
                <a:solidFill>
                  <a:schemeClr val="accent1">
                    <a:lumMod val="25000"/>
                  </a:schemeClr>
                </a:solidFill>
                <a:uFillTx/>
                <a:latin typeface="Arial" panose="020B0604020202020204" pitchFamily="34" charset="0"/>
                <a:ea typeface="汉仪旗黑-55简" panose="00020600040101010101" charset="-122"/>
                <a:sym typeface="+mn-ea"/>
              </a:rPr>
              <a:t>1. 缺乏正确的道德认识</a:t>
            </a:r>
            <a:endParaRPr lang="zh-CN" altLang="en-US" sz="2000" dirty="0">
              <a:solidFill>
                <a:schemeClr val="accent1">
                  <a:lumMod val="25000"/>
                </a:schemeClr>
              </a:solidFill>
              <a:uFillTx/>
              <a:latin typeface="Arial" panose="020B0604020202020204" pitchFamily="34" charset="0"/>
              <a:ea typeface="汉仪旗黑-55简" panose="00020600040101010101" charset="-122"/>
              <a:sym typeface="+mn-ea"/>
            </a:endParaRPr>
          </a:p>
        </p:txBody>
      </p:sp>
      <p:cxnSp>
        <p:nvCxnSpPr>
          <p:cNvPr id="5" name="Straight Connector 9"/>
          <p:cNvCxnSpPr/>
          <p:nvPr>
            <p:custDataLst>
              <p:tags r:id="rId22"/>
            </p:custDataLst>
          </p:nvPr>
        </p:nvCxnSpPr>
        <p:spPr>
          <a:xfrm>
            <a:off x="715599" y="3054360"/>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圆角矩形 29"/>
          <p:cNvSpPr/>
          <p:nvPr/>
        </p:nvSpPr>
        <p:spPr>
          <a:xfrm>
            <a:off x="426085" y="459105"/>
            <a:ext cx="11340000" cy="5940000"/>
          </a:xfrm>
          <a:prstGeom prst="roundRect">
            <a:avLst>
              <a:gd name="adj" fmla="val 2967"/>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1632585" y="775335"/>
            <a:ext cx="6353175"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三、小学生不良行为的矫正</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771469" y="78571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pic>
        <p:nvPicPr>
          <p:cNvPr id="7" name="图片 6" descr="图片包含 雨伞, 配件&#10;&#10;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420" y="3212962"/>
            <a:ext cx="2076450" cy="2076450"/>
          </a:xfrm>
          <a:prstGeom prst="rect">
            <a:avLst/>
          </a:prstGeom>
        </p:spPr>
      </p:pic>
      <p:sp>
        <p:nvSpPr>
          <p:cNvPr id="8" name="任意多边形: 形状 7"/>
          <p:cNvSpPr/>
          <p:nvPr>
            <p:custDataLst>
              <p:tags r:id="rId5"/>
            </p:custDataLst>
          </p:nvPr>
        </p:nvSpPr>
        <p:spPr>
          <a:xfrm>
            <a:off x="1979930" y="3152140"/>
            <a:ext cx="9024620" cy="914400"/>
          </a:xfrm>
          <a:custGeom>
            <a:avLst/>
            <a:gdLst>
              <a:gd name="connsiteX0" fmla="*/ 0 w 9077325"/>
              <a:gd name="connsiteY0" fmla="*/ 781050 h 914400"/>
              <a:gd name="connsiteX1" fmla="*/ 180975 w 9077325"/>
              <a:gd name="connsiteY1" fmla="*/ 828675 h 914400"/>
              <a:gd name="connsiteX2" fmla="*/ 285750 w 9077325"/>
              <a:gd name="connsiteY2" fmla="*/ 857250 h 914400"/>
              <a:gd name="connsiteX3" fmla="*/ 323850 w 9077325"/>
              <a:gd name="connsiteY3" fmla="*/ 866775 h 914400"/>
              <a:gd name="connsiteX4" fmla="*/ 381000 w 9077325"/>
              <a:gd name="connsiteY4" fmla="*/ 876300 h 914400"/>
              <a:gd name="connsiteX5" fmla="*/ 457200 w 9077325"/>
              <a:gd name="connsiteY5" fmla="*/ 895350 h 914400"/>
              <a:gd name="connsiteX6" fmla="*/ 571500 w 9077325"/>
              <a:gd name="connsiteY6" fmla="*/ 904875 h 914400"/>
              <a:gd name="connsiteX7" fmla="*/ 628650 w 9077325"/>
              <a:gd name="connsiteY7" fmla="*/ 914400 h 914400"/>
              <a:gd name="connsiteX8" fmla="*/ 800100 w 9077325"/>
              <a:gd name="connsiteY8" fmla="*/ 904875 h 914400"/>
              <a:gd name="connsiteX9" fmla="*/ 876300 w 9077325"/>
              <a:gd name="connsiteY9" fmla="*/ 885825 h 914400"/>
              <a:gd name="connsiteX10" fmla="*/ 952500 w 9077325"/>
              <a:gd name="connsiteY10" fmla="*/ 866775 h 914400"/>
              <a:gd name="connsiteX11" fmla="*/ 981075 w 9077325"/>
              <a:gd name="connsiteY11" fmla="*/ 857250 h 914400"/>
              <a:gd name="connsiteX12" fmla="*/ 1038225 w 9077325"/>
              <a:gd name="connsiteY12" fmla="*/ 847725 h 914400"/>
              <a:gd name="connsiteX13" fmla="*/ 1076325 w 9077325"/>
              <a:gd name="connsiteY13" fmla="*/ 838200 h 914400"/>
              <a:gd name="connsiteX14" fmla="*/ 1162050 w 9077325"/>
              <a:gd name="connsiteY14" fmla="*/ 819150 h 914400"/>
              <a:gd name="connsiteX15" fmla="*/ 1247775 w 9077325"/>
              <a:gd name="connsiteY15" fmla="*/ 790575 h 914400"/>
              <a:gd name="connsiteX16" fmla="*/ 1276350 w 9077325"/>
              <a:gd name="connsiteY16" fmla="*/ 771525 h 914400"/>
              <a:gd name="connsiteX17" fmla="*/ 1333500 w 9077325"/>
              <a:gd name="connsiteY17" fmla="*/ 752475 h 914400"/>
              <a:gd name="connsiteX18" fmla="*/ 1362075 w 9077325"/>
              <a:gd name="connsiteY18" fmla="*/ 742950 h 914400"/>
              <a:gd name="connsiteX19" fmla="*/ 1447800 w 9077325"/>
              <a:gd name="connsiteY19" fmla="*/ 704850 h 914400"/>
              <a:gd name="connsiteX20" fmla="*/ 1476375 w 9077325"/>
              <a:gd name="connsiteY20" fmla="*/ 685800 h 914400"/>
              <a:gd name="connsiteX21" fmla="*/ 1504950 w 9077325"/>
              <a:gd name="connsiteY21" fmla="*/ 676275 h 914400"/>
              <a:gd name="connsiteX22" fmla="*/ 1543050 w 9077325"/>
              <a:gd name="connsiteY22" fmla="*/ 638175 h 914400"/>
              <a:gd name="connsiteX23" fmla="*/ 1571625 w 9077325"/>
              <a:gd name="connsiteY23" fmla="*/ 619125 h 914400"/>
              <a:gd name="connsiteX24" fmla="*/ 1600200 w 9077325"/>
              <a:gd name="connsiteY24" fmla="*/ 590550 h 914400"/>
              <a:gd name="connsiteX25" fmla="*/ 1619250 w 9077325"/>
              <a:gd name="connsiteY25" fmla="*/ 561975 h 914400"/>
              <a:gd name="connsiteX26" fmla="*/ 1657350 w 9077325"/>
              <a:gd name="connsiteY26" fmla="*/ 542925 h 914400"/>
              <a:gd name="connsiteX27" fmla="*/ 1695450 w 9077325"/>
              <a:gd name="connsiteY27" fmla="*/ 504825 h 914400"/>
              <a:gd name="connsiteX28" fmla="*/ 1724025 w 9077325"/>
              <a:gd name="connsiteY28" fmla="*/ 485775 h 914400"/>
              <a:gd name="connsiteX29" fmla="*/ 1752600 w 9077325"/>
              <a:gd name="connsiteY29" fmla="*/ 447675 h 914400"/>
              <a:gd name="connsiteX30" fmla="*/ 1781175 w 9077325"/>
              <a:gd name="connsiteY30" fmla="*/ 419100 h 914400"/>
              <a:gd name="connsiteX31" fmla="*/ 1828800 w 9077325"/>
              <a:gd name="connsiteY31" fmla="*/ 361950 h 914400"/>
              <a:gd name="connsiteX32" fmla="*/ 1838325 w 9077325"/>
              <a:gd name="connsiteY32" fmla="*/ 333375 h 914400"/>
              <a:gd name="connsiteX33" fmla="*/ 1895475 w 9077325"/>
              <a:gd name="connsiteY33" fmla="*/ 285750 h 914400"/>
              <a:gd name="connsiteX34" fmla="*/ 2047875 w 9077325"/>
              <a:gd name="connsiteY34" fmla="*/ 323850 h 914400"/>
              <a:gd name="connsiteX35" fmla="*/ 2105025 w 9077325"/>
              <a:gd name="connsiteY35" fmla="*/ 333375 h 914400"/>
              <a:gd name="connsiteX36" fmla="*/ 2238375 w 9077325"/>
              <a:gd name="connsiteY36" fmla="*/ 352425 h 914400"/>
              <a:gd name="connsiteX37" fmla="*/ 2314575 w 9077325"/>
              <a:gd name="connsiteY37" fmla="*/ 381000 h 914400"/>
              <a:gd name="connsiteX38" fmla="*/ 2552700 w 9077325"/>
              <a:gd name="connsiteY38" fmla="*/ 409575 h 914400"/>
              <a:gd name="connsiteX39" fmla="*/ 2638425 w 9077325"/>
              <a:gd name="connsiteY39" fmla="*/ 438150 h 914400"/>
              <a:gd name="connsiteX40" fmla="*/ 2714625 w 9077325"/>
              <a:gd name="connsiteY40" fmla="*/ 476250 h 914400"/>
              <a:gd name="connsiteX41" fmla="*/ 2847975 w 9077325"/>
              <a:gd name="connsiteY41" fmla="*/ 495300 h 914400"/>
              <a:gd name="connsiteX42" fmla="*/ 2914650 w 9077325"/>
              <a:gd name="connsiteY42" fmla="*/ 514350 h 914400"/>
              <a:gd name="connsiteX43" fmla="*/ 3086100 w 9077325"/>
              <a:gd name="connsiteY43" fmla="*/ 571500 h 914400"/>
              <a:gd name="connsiteX44" fmla="*/ 3143250 w 9077325"/>
              <a:gd name="connsiteY44" fmla="*/ 590550 h 914400"/>
              <a:gd name="connsiteX45" fmla="*/ 3171825 w 9077325"/>
              <a:gd name="connsiteY45" fmla="*/ 600075 h 914400"/>
              <a:gd name="connsiteX46" fmla="*/ 3209925 w 9077325"/>
              <a:gd name="connsiteY46" fmla="*/ 628650 h 914400"/>
              <a:gd name="connsiteX47" fmla="*/ 3505200 w 9077325"/>
              <a:gd name="connsiteY47" fmla="*/ 695325 h 914400"/>
              <a:gd name="connsiteX48" fmla="*/ 3581400 w 9077325"/>
              <a:gd name="connsiteY48" fmla="*/ 723900 h 914400"/>
              <a:gd name="connsiteX49" fmla="*/ 3667125 w 9077325"/>
              <a:gd name="connsiteY49" fmla="*/ 742950 h 914400"/>
              <a:gd name="connsiteX50" fmla="*/ 4152900 w 9077325"/>
              <a:gd name="connsiteY50" fmla="*/ 752475 h 914400"/>
              <a:gd name="connsiteX51" fmla="*/ 4238625 w 9077325"/>
              <a:gd name="connsiteY51" fmla="*/ 742950 h 914400"/>
              <a:gd name="connsiteX52" fmla="*/ 4314825 w 9077325"/>
              <a:gd name="connsiteY52" fmla="*/ 714375 h 914400"/>
              <a:gd name="connsiteX53" fmla="*/ 4448175 w 9077325"/>
              <a:gd name="connsiteY53" fmla="*/ 685800 h 914400"/>
              <a:gd name="connsiteX54" fmla="*/ 4591050 w 9077325"/>
              <a:gd name="connsiteY54" fmla="*/ 600075 h 914400"/>
              <a:gd name="connsiteX55" fmla="*/ 4629150 w 9077325"/>
              <a:gd name="connsiteY55" fmla="*/ 571500 h 914400"/>
              <a:gd name="connsiteX56" fmla="*/ 4657725 w 9077325"/>
              <a:gd name="connsiteY56" fmla="*/ 552450 h 914400"/>
              <a:gd name="connsiteX57" fmla="*/ 4695825 w 9077325"/>
              <a:gd name="connsiteY57" fmla="*/ 514350 h 914400"/>
              <a:gd name="connsiteX58" fmla="*/ 4743450 w 9077325"/>
              <a:gd name="connsiteY58" fmla="*/ 476250 h 914400"/>
              <a:gd name="connsiteX59" fmla="*/ 4810125 w 9077325"/>
              <a:gd name="connsiteY59" fmla="*/ 409575 h 914400"/>
              <a:gd name="connsiteX60" fmla="*/ 4829175 w 9077325"/>
              <a:gd name="connsiteY60" fmla="*/ 381000 h 914400"/>
              <a:gd name="connsiteX61" fmla="*/ 4857750 w 9077325"/>
              <a:gd name="connsiteY61" fmla="*/ 361950 h 914400"/>
              <a:gd name="connsiteX62" fmla="*/ 4914900 w 9077325"/>
              <a:gd name="connsiteY62" fmla="*/ 276225 h 914400"/>
              <a:gd name="connsiteX63" fmla="*/ 4943475 w 9077325"/>
              <a:gd name="connsiteY63" fmla="*/ 238125 h 914400"/>
              <a:gd name="connsiteX64" fmla="*/ 4991100 w 9077325"/>
              <a:gd name="connsiteY64" fmla="*/ 142875 h 914400"/>
              <a:gd name="connsiteX65" fmla="*/ 5019675 w 9077325"/>
              <a:gd name="connsiteY65" fmla="*/ 95250 h 914400"/>
              <a:gd name="connsiteX66" fmla="*/ 5029200 w 9077325"/>
              <a:gd name="connsiteY66" fmla="*/ 66675 h 914400"/>
              <a:gd name="connsiteX67" fmla="*/ 5057775 w 9077325"/>
              <a:gd name="connsiteY67" fmla="*/ 28575 h 914400"/>
              <a:gd name="connsiteX68" fmla="*/ 5076825 w 9077325"/>
              <a:gd name="connsiteY68" fmla="*/ 0 h 914400"/>
              <a:gd name="connsiteX69" fmla="*/ 5248275 w 9077325"/>
              <a:gd name="connsiteY69" fmla="*/ 28575 h 914400"/>
              <a:gd name="connsiteX70" fmla="*/ 5391150 w 9077325"/>
              <a:gd name="connsiteY70" fmla="*/ 85725 h 914400"/>
              <a:gd name="connsiteX71" fmla="*/ 5429250 w 9077325"/>
              <a:gd name="connsiteY71" fmla="*/ 104775 h 914400"/>
              <a:gd name="connsiteX72" fmla="*/ 5562600 w 9077325"/>
              <a:gd name="connsiteY72" fmla="*/ 161925 h 914400"/>
              <a:gd name="connsiteX73" fmla="*/ 5629275 w 9077325"/>
              <a:gd name="connsiteY73" fmla="*/ 209550 h 914400"/>
              <a:gd name="connsiteX74" fmla="*/ 5657850 w 9077325"/>
              <a:gd name="connsiteY74" fmla="*/ 228600 h 914400"/>
              <a:gd name="connsiteX75" fmla="*/ 5705475 w 9077325"/>
              <a:gd name="connsiteY75" fmla="*/ 266700 h 914400"/>
              <a:gd name="connsiteX76" fmla="*/ 5810250 w 9077325"/>
              <a:gd name="connsiteY76" fmla="*/ 333375 h 914400"/>
              <a:gd name="connsiteX77" fmla="*/ 5857875 w 9077325"/>
              <a:gd name="connsiteY77" fmla="*/ 361950 h 914400"/>
              <a:gd name="connsiteX78" fmla="*/ 5895975 w 9077325"/>
              <a:gd name="connsiteY78" fmla="*/ 381000 h 914400"/>
              <a:gd name="connsiteX79" fmla="*/ 5943600 w 9077325"/>
              <a:gd name="connsiteY79" fmla="*/ 409575 h 914400"/>
              <a:gd name="connsiteX80" fmla="*/ 6019800 w 9077325"/>
              <a:gd name="connsiteY80" fmla="*/ 466725 h 914400"/>
              <a:gd name="connsiteX81" fmla="*/ 6057900 w 9077325"/>
              <a:gd name="connsiteY81" fmla="*/ 476250 h 914400"/>
              <a:gd name="connsiteX82" fmla="*/ 6143625 w 9077325"/>
              <a:gd name="connsiteY82" fmla="*/ 523875 h 914400"/>
              <a:gd name="connsiteX83" fmla="*/ 6229350 w 9077325"/>
              <a:gd name="connsiteY83" fmla="*/ 552450 h 914400"/>
              <a:gd name="connsiteX84" fmla="*/ 6276975 w 9077325"/>
              <a:gd name="connsiteY84" fmla="*/ 571500 h 914400"/>
              <a:gd name="connsiteX85" fmla="*/ 6343650 w 9077325"/>
              <a:gd name="connsiteY85" fmla="*/ 609600 h 914400"/>
              <a:gd name="connsiteX86" fmla="*/ 6457950 w 9077325"/>
              <a:gd name="connsiteY86" fmla="*/ 638175 h 914400"/>
              <a:gd name="connsiteX87" fmla="*/ 6486525 w 9077325"/>
              <a:gd name="connsiteY87" fmla="*/ 647700 h 914400"/>
              <a:gd name="connsiteX88" fmla="*/ 6524625 w 9077325"/>
              <a:gd name="connsiteY88" fmla="*/ 657225 h 914400"/>
              <a:gd name="connsiteX89" fmla="*/ 6657975 w 9077325"/>
              <a:gd name="connsiteY89" fmla="*/ 666750 h 914400"/>
              <a:gd name="connsiteX90" fmla="*/ 7229475 w 9077325"/>
              <a:gd name="connsiteY90" fmla="*/ 647700 h 914400"/>
              <a:gd name="connsiteX91" fmla="*/ 7267575 w 9077325"/>
              <a:gd name="connsiteY91" fmla="*/ 628650 h 914400"/>
              <a:gd name="connsiteX92" fmla="*/ 7305675 w 9077325"/>
              <a:gd name="connsiteY92" fmla="*/ 619125 h 914400"/>
              <a:gd name="connsiteX93" fmla="*/ 7334250 w 9077325"/>
              <a:gd name="connsiteY93" fmla="*/ 590550 h 914400"/>
              <a:gd name="connsiteX94" fmla="*/ 7372350 w 9077325"/>
              <a:gd name="connsiteY94" fmla="*/ 581025 h 914400"/>
              <a:gd name="connsiteX95" fmla="*/ 7400925 w 9077325"/>
              <a:gd name="connsiteY95" fmla="*/ 571500 h 914400"/>
              <a:gd name="connsiteX96" fmla="*/ 7458075 w 9077325"/>
              <a:gd name="connsiteY96" fmla="*/ 533400 h 914400"/>
              <a:gd name="connsiteX97" fmla="*/ 7524750 w 9077325"/>
              <a:gd name="connsiteY97" fmla="*/ 504825 h 914400"/>
              <a:gd name="connsiteX98" fmla="*/ 7581900 w 9077325"/>
              <a:gd name="connsiteY98" fmla="*/ 457200 h 914400"/>
              <a:gd name="connsiteX99" fmla="*/ 7629525 w 9077325"/>
              <a:gd name="connsiteY99" fmla="*/ 419100 h 914400"/>
              <a:gd name="connsiteX100" fmla="*/ 7686675 w 9077325"/>
              <a:gd name="connsiteY100" fmla="*/ 409575 h 914400"/>
              <a:gd name="connsiteX101" fmla="*/ 7715250 w 9077325"/>
              <a:gd name="connsiteY101" fmla="*/ 381000 h 914400"/>
              <a:gd name="connsiteX102" fmla="*/ 7743825 w 9077325"/>
              <a:gd name="connsiteY102" fmla="*/ 371475 h 914400"/>
              <a:gd name="connsiteX103" fmla="*/ 7772400 w 9077325"/>
              <a:gd name="connsiteY103" fmla="*/ 352425 h 914400"/>
              <a:gd name="connsiteX104" fmla="*/ 7839075 w 9077325"/>
              <a:gd name="connsiteY104" fmla="*/ 333375 h 914400"/>
              <a:gd name="connsiteX105" fmla="*/ 7877175 w 9077325"/>
              <a:gd name="connsiteY105" fmla="*/ 314325 h 914400"/>
              <a:gd name="connsiteX106" fmla="*/ 8134350 w 9077325"/>
              <a:gd name="connsiteY106" fmla="*/ 323850 h 914400"/>
              <a:gd name="connsiteX107" fmla="*/ 8181975 w 9077325"/>
              <a:gd name="connsiteY107" fmla="*/ 333375 h 914400"/>
              <a:gd name="connsiteX108" fmla="*/ 8220075 w 9077325"/>
              <a:gd name="connsiteY108" fmla="*/ 361950 h 914400"/>
              <a:gd name="connsiteX109" fmla="*/ 8353425 w 9077325"/>
              <a:gd name="connsiteY109" fmla="*/ 419100 h 914400"/>
              <a:gd name="connsiteX110" fmla="*/ 8439150 w 9077325"/>
              <a:gd name="connsiteY110" fmla="*/ 476250 h 914400"/>
              <a:gd name="connsiteX111" fmla="*/ 8524875 w 9077325"/>
              <a:gd name="connsiteY111" fmla="*/ 533400 h 914400"/>
              <a:gd name="connsiteX112" fmla="*/ 8620125 w 9077325"/>
              <a:gd name="connsiteY112" fmla="*/ 561975 h 914400"/>
              <a:gd name="connsiteX113" fmla="*/ 8648700 w 9077325"/>
              <a:gd name="connsiteY113" fmla="*/ 581025 h 914400"/>
              <a:gd name="connsiteX114" fmla="*/ 8686800 w 9077325"/>
              <a:gd name="connsiteY114" fmla="*/ 609600 h 914400"/>
              <a:gd name="connsiteX115" fmla="*/ 8820150 w 9077325"/>
              <a:gd name="connsiteY115" fmla="*/ 657225 h 914400"/>
              <a:gd name="connsiteX116" fmla="*/ 8867775 w 9077325"/>
              <a:gd name="connsiteY116" fmla="*/ 676275 h 914400"/>
              <a:gd name="connsiteX117" fmla="*/ 8896350 w 9077325"/>
              <a:gd name="connsiteY117" fmla="*/ 695325 h 914400"/>
              <a:gd name="connsiteX118" fmla="*/ 8934450 w 9077325"/>
              <a:gd name="connsiteY118" fmla="*/ 704850 h 914400"/>
              <a:gd name="connsiteX119" fmla="*/ 9001125 w 9077325"/>
              <a:gd name="connsiteY119" fmla="*/ 752475 h 914400"/>
              <a:gd name="connsiteX120" fmla="*/ 9039225 w 9077325"/>
              <a:gd name="connsiteY120" fmla="*/ 762000 h 914400"/>
              <a:gd name="connsiteX121" fmla="*/ 9077325 w 9077325"/>
              <a:gd name="connsiteY121" fmla="*/ 8001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077325" h="914400">
                <a:moveTo>
                  <a:pt x="0" y="781050"/>
                </a:moveTo>
                <a:cubicBezTo>
                  <a:pt x="60325" y="796925"/>
                  <a:pt x="121797" y="808949"/>
                  <a:pt x="180975" y="828675"/>
                </a:cubicBezTo>
                <a:cubicBezTo>
                  <a:pt x="234388" y="846479"/>
                  <a:pt x="199810" y="835765"/>
                  <a:pt x="285750" y="857250"/>
                </a:cubicBezTo>
                <a:cubicBezTo>
                  <a:pt x="298450" y="860425"/>
                  <a:pt x="310937" y="864623"/>
                  <a:pt x="323850" y="866775"/>
                </a:cubicBezTo>
                <a:cubicBezTo>
                  <a:pt x="342900" y="869950"/>
                  <a:pt x="362116" y="872253"/>
                  <a:pt x="381000" y="876300"/>
                </a:cubicBezTo>
                <a:cubicBezTo>
                  <a:pt x="406601" y="881786"/>
                  <a:pt x="431308" y="891466"/>
                  <a:pt x="457200" y="895350"/>
                </a:cubicBezTo>
                <a:cubicBezTo>
                  <a:pt x="495009" y="901021"/>
                  <a:pt x="533502" y="900653"/>
                  <a:pt x="571500" y="904875"/>
                </a:cubicBezTo>
                <a:cubicBezTo>
                  <a:pt x="590695" y="907008"/>
                  <a:pt x="609600" y="911225"/>
                  <a:pt x="628650" y="914400"/>
                </a:cubicBezTo>
                <a:cubicBezTo>
                  <a:pt x="685800" y="911225"/>
                  <a:pt x="743077" y="909834"/>
                  <a:pt x="800100" y="904875"/>
                </a:cubicBezTo>
                <a:cubicBezTo>
                  <a:pt x="845710" y="900909"/>
                  <a:pt x="839722" y="895801"/>
                  <a:pt x="876300" y="885825"/>
                </a:cubicBezTo>
                <a:cubicBezTo>
                  <a:pt x="901559" y="878936"/>
                  <a:pt x="927241" y="873664"/>
                  <a:pt x="952500" y="866775"/>
                </a:cubicBezTo>
                <a:cubicBezTo>
                  <a:pt x="962186" y="864133"/>
                  <a:pt x="971274" y="859428"/>
                  <a:pt x="981075" y="857250"/>
                </a:cubicBezTo>
                <a:cubicBezTo>
                  <a:pt x="999928" y="853060"/>
                  <a:pt x="1019287" y="851513"/>
                  <a:pt x="1038225" y="847725"/>
                </a:cubicBezTo>
                <a:cubicBezTo>
                  <a:pt x="1051062" y="845158"/>
                  <a:pt x="1063569" y="841144"/>
                  <a:pt x="1076325" y="838200"/>
                </a:cubicBezTo>
                <a:cubicBezTo>
                  <a:pt x="1104847" y="831618"/>
                  <a:pt x="1133846" y="826984"/>
                  <a:pt x="1162050" y="819150"/>
                </a:cubicBezTo>
                <a:cubicBezTo>
                  <a:pt x="1191072" y="811088"/>
                  <a:pt x="1222713" y="807283"/>
                  <a:pt x="1247775" y="790575"/>
                </a:cubicBezTo>
                <a:cubicBezTo>
                  <a:pt x="1257300" y="784225"/>
                  <a:pt x="1265889" y="776174"/>
                  <a:pt x="1276350" y="771525"/>
                </a:cubicBezTo>
                <a:cubicBezTo>
                  <a:pt x="1294700" y="763370"/>
                  <a:pt x="1314450" y="758825"/>
                  <a:pt x="1333500" y="752475"/>
                </a:cubicBezTo>
                <a:cubicBezTo>
                  <a:pt x="1343025" y="749300"/>
                  <a:pt x="1353466" y="748116"/>
                  <a:pt x="1362075" y="742950"/>
                </a:cubicBezTo>
                <a:cubicBezTo>
                  <a:pt x="1420925" y="707640"/>
                  <a:pt x="1391739" y="718865"/>
                  <a:pt x="1447800" y="704850"/>
                </a:cubicBezTo>
                <a:cubicBezTo>
                  <a:pt x="1457325" y="698500"/>
                  <a:pt x="1466136" y="690920"/>
                  <a:pt x="1476375" y="685800"/>
                </a:cubicBezTo>
                <a:cubicBezTo>
                  <a:pt x="1485355" y="681310"/>
                  <a:pt x="1496780" y="682111"/>
                  <a:pt x="1504950" y="676275"/>
                </a:cubicBezTo>
                <a:cubicBezTo>
                  <a:pt x="1519565" y="665836"/>
                  <a:pt x="1529413" y="649864"/>
                  <a:pt x="1543050" y="638175"/>
                </a:cubicBezTo>
                <a:cubicBezTo>
                  <a:pt x="1551742" y="630725"/>
                  <a:pt x="1562831" y="626454"/>
                  <a:pt x="1571625" y="619125"/>
                </a:cubicBezTo>
                <a:cubicBezTo>
                  <a:pt x="1581973" y="610501"/>
                  <a:pt x="1591576" y="600898"/>
                  <a:pt x="1600200" y="590550"/>
                </a:cubicBezTo>
                <a:cubicBezTo>
                  <a:pt x="1607529" y="581756"/>
                  <a:pt x="1610456" y="569304"/>
                  <a:pt x="1619250" y="561975"/>
                </a:cubicBezTo>
                <a:cubicBezTo>
                  <a:pt x="1630158" y="552885"/>
                  <a:pt x="1645991" y="551444"/>
                  <a:pt x="1657350" y="542925"/>
                </a:cubicBezTo>
                <a:cubicBezTo>
                  <a:pt x="1671718" y="532149"/>
                  <a:pt x="1681813" y="516514"/>
                  <a:pt x="1695450" y="504825"/>
                </a:cubicBezTo>
                <a:cubicBezTo>
                  <a:pt x="1704142" y="497375"/>
                  <a:pt x="1715930" y="493870"/>
                  <a:pt x="1724025" y="485775"/>
                </a:cubicBezTo>
                <a:cubicBezTo>
                  <a:pt x="1735250" y="474550"/>
                  <a:pt x="1742269" y="459728"/>
                  <a:pt x="1752600" y="447675"/>
                </a:cubicBezTo>
                <a:cubicBezTo>
                  <a:pt x="1761366" y="437448"/>
                  <a:pt x="1772551" y="429448"/>
                  <a:pt x="1781175" y="419100"/>
                </a:cubicBezTo>
                <a:cubicBezTo>
                  <a:pt x="1847480" y="339534"/>
                  <a:pt x="1745318" y="445432"/>
                  <a:pt x="1828800" y="361950"/>
                </a:cubicBezTo>
                <a:cubicBezTo>
                  <a:pt x="1831975" y="352425"/>
                  <a:pt x="1832756" y="341729"/>
                  <a:pt x="1838325" y="333375"/>
                </a:cubicBezTo>
                <a:cubicBezTo>
                  <a:pt x="1852993" y="311373"/>
                  <a:pt x="1874390" y="299807"/>
                  <a:pt x="1895475" y="285750"/>
                </a:cubicBezTo>
                <a:cubicBezTo>
                  <a:pt x="2103615" y="306564"/>
                  <a:pt x="1900978" y="274884"/>
                  <a:pt x="2047875" y="323850"/>
                </a:cubicBezTo>
                <a:cubicBezTo>
                  <a:pt x="2066197" y="329957"/>
                  <a:pt x="2085906" y="330644"/>
                  <a:pt x="2105025" y="333375"/>
                </a:cubicBezTo>
                <a:cubicBezTo>
                  <a:pt x="2271911" y="357216"/>
                  <a:pt x="2102014" y="329698"/>
                  <a:pt x="2238375" y="352425"/>
                </a:cubicBezTo>
                <a:cubicBezTo>
                  <a:pt x="2263775" y="361950"/>
                  <a:pt x="2288018" y="375467"/>
                  <a:pt x="2314575" y="381000"/>
                </a:cubicBezTo>
                <a:cubicBezTo>
                  <a:pt x="2340422" y="386385"/>
                  <a:pt x="2503185" y="404073"/>
                  <a:pt x="2552700" y="409575"/>
                </a:cubicBezTo>
                <a:cubicBezTo>
                  <a:pt x="2581275" y="419100"/>
                  <a:pt x="2611484" y="424680"/>
                  <a:pt x="2638425" y="438150"/>
                </a:cubicBezTo>
                <a:cubicBezTo>
                  <a:pt x="2663825" y="450850"/>
                  <a:pt x="2687228" y="468778"/>
                  <a:pt x="2714625" y="476250"/>
                </a:cubicBezTo>
                <a:cubicBezTo>
                  <a:pt x="2757944" y="488064"/>
                  <a:pt x="2803867" y="486898"/>
                  <a:pt x="2847975" y="495300"/>
                </a:cubicBezTo>
                <a:cubicBezTo>
                  <a:pt x="2870681" y="499625"/>
                  <a:pt x="2892609" y="507390"/>
                  <a:pt x="2914650" y="514350"/>
                </a:cubicBezTo>
                <a:cubicBezTo>
                  <a:pt x="2972095" y="532491"/>
                  <a:pt x="3028950" y="552450"/>
                  <a:pt x="3086100" y="571500"/>
                </a:cubicBezTo>
                <a:lnTo>
                  <a:pt x="3143250" y="590550"/>
                </a:lnTo>
                <a:lnTo>
                  <a:pt x="3171825" y="600075"/>
                </a:lnTo>
                <a:cubicBezTo>
                  <a:pt x="3184525" y="609600"/>
                  <a:pt x="3194865" y="623630"/>
                  <a:pt x="3209925" y="628650"/>
                </a:cubicBezTo>
                <a:cubicBezTo>
                  <a:pt x="3311147" y="662391"/>
                  <a:pt x="3403121" y="676765"/>
                  <a:pt x="3505200" y="695325"/>
                </a:cubicBezTo>
                <a:cubicBezTo>
                  <a:pt x="3530362" y="705390"/>
                  <a:pt x="3555269" y="716434"/>
                  <a:pt x="3581400" y="723900"/>
                </a:cubicBezTo>
                <a:cubicBezTo>
                  <a:pt x="3612787" y="732868"/>
                  <a:pt x="3634389" y="736403"/>
                  <a:pt x="3667125" y="742950"/>
                </a:cubicBezTo>
                <a:cubicBezTo>
                  <a:pt x="3821817" y="846078"/>
                  <a:pt x="3693774" y="768585"/>
                  <a:pt x="4152900" y="752475"/>
                </a:cubicBezTo>
                <a:cubicBezTo>
                  <a:pt x="4181633" y="751467"/>
                  <a:pt x="4210050" y="746125"/>
                  <a:pt x="4238625" y="742950"/>
                </a:cubicBezTo>
                <a:cubicBezTo>
                  <a:pt x="4264025" y="733425"/>
                  <a:pt x="4288742" y="721827"/>
                  <a:pt x="4314825" y="714375"/>
                </a:cubicBezTo>
                <a:cubicBezTo>
                  <a:pt x="4362197" y="700840"/>
                  <a:pt x="4401505" y="709135"/>
                  <a:pt x="4448175" y="685800"/>
                </a:cubicBezTo>
                <a:cubicBezTo>
                  <a:pt x="4505099" y="657338"/>
                  <a:pt x="4527366" y="647838"/>
                  <a:pt x="4591050" y="600075"/>
                </a:cubicBezTo>
                <a:cubicBezTo>
                  <a:pt x="4603750" y="590550"/>
                  <a:pt x="4616232" y="580727"/>
                  <a:pt x="4629150" y="571500"/>
                </a:cubicBezTo>
                <a:cubicBezTo>
                  <a:pt x="4638465" y="564846"/>
                  <a:pt x="4649033" y="559900"/>
                  <a:pt x="4657725" y="552450"/>
                </a:cubicBezTo>
                <a:cubicBezTo>
                  <a:pt x="4671362" y="540761"/>
                  <a:pt x="4682401" y="526282"/>
                  <a:pt x="4695825" y="514350"/>
                </a:cubicBezTo>
                <a:cubicBezTo>
                  <a:pt x="4711020" y="500844"/>
                  <a:pt x="4728464" y="489987"/>
                  <a:pt x="4743450" y="476250"/>
                </a:cubicBezTo>
                <a:cubicBezTo>
                  <a:pt x="4766619" y="455011"/>
                  <a:pt x="4792690" y="435727"/>
                  <a:pt x="4810125" y="409575"/>
                </a:cubicBezTo>
                <a:cubicBezTo>
                  <a:pt x="4816475" y="400050"/>
                  <a:pt x="4821080" y="389095"/>
                  <a:pt x="4829175" y="381000"/>
                </a:cubicBezTo>
                <a:cubicBezTo>
                  <a:pt x="4837270" y="372905"/>
                  <a:pt x="4849655" y="370045"/>
                  <a:pt x="4857750" y="361950"/>
                </a:cubicBezTo>
                <a:cubicBezTo>
                  <a:pt x="4912011" y="307689"/>
                  <a:pt x="4881666" y="329400"/>
                  <a:pt x="4914900" y="276225"/>
                </a:cubicBezTo>
                <a:cubicBezTo>
                  <a:pt x="4923314" y="262763"/>
                  <a:pt x="4933950" y="250825"/>
                  <a:pt x="4943475" y="238125"/>
                </a:cubicBezTo>
                <a:cubicBezTo>
                  <a:pt x="4958907" y="160966"/>
                  <a:pt x="4940476" y="215195"/>
                  <a:pt x="4991100" y="142875"/>
                </a:cubicBezTo>
                <a:cubicBezTo>
                  <a:pt x="5001717" y="127708"/>
                  <a:pt x="5011396" y="111809"/>
                  <a:pt x="5019675" y="95250"/>
                </a:cubicBezTo>
                <a:cubicBezTo>
                  <a:pt x="5024165" y="86270"/>
                  <a:pt x="5024219" y="75392"/>
                  <a:pt x="5029200" y="66675"/>
                </a:cubicBezTo>
                <a:cubicBezTo>
                  <a:pt x="5037076" y="52892"/>
                  <a:pt x="5048548" y="41493"/>
                  <a:pt x="5057775" y="28575"/>
                </a:cubicBezTo>
                <a:cubicBezTo>
                  <a:pt x="5064429" y="19260"/>
                  <a:pt x="5070475" y="9525"/>
                  <a:pt x="5076825" y="0"/>
                </a:cubicBezTo>
                <a:cubicBezTo>
                  <a:pt x="5133975" y="9525"/>
                  <a:pt x="5191555" y="16758"/>
                  <a:pt x="5248275" y="28575"/>
                </a:cubicBezTo>
                <a:cubicBezTo>
                  <a:pt x="5287720" y="36793"/>
                  <a:pt x="5360842" y="71737"/>
                  <a:pt x="5391150" y="85725"/>
                </a:cubicBezTo>
                <a:cubicBezTo>
                  <a:pt x="5404042" y="91675"/>
                  <a:pt x="5415955" y="99789"/>
                  <a:pt x="5429250" y="104775"/>
                </a:cubicBezTo>
                <a:cubicBezTo>
                  <a:pt x="5510336" y="135182"/>
                  <a:pt x="5432462" y="75167"/>
                  <a:pt x="5562600" y="161925"/>
                </a:cubicBezTo>
                <a:cubicBezTo>
                  <a:pt x="5629943" y="206820"/>
                  <a:pt x="5546573" y="150477"/>
                  <a:pt x="5629275" y="209550"/>
                </a:cubicBezTo>
                <a:cubicBezTo>
                  <a:pt x="5638590" y="216204"/>
                  <a:pt x="5648692" y="221731"/>
                  <a:pt x="5657850" y="228600"/>
                </a:cubicBezTo>
                <a:cubicBezTo>
                  <a:pt x="5674114" y="240798"/>
                  <a:pt x="5689033" y="254743"/>
                  <a:pt x="5705475" y="266700"/>
                </a:cubicBezTo>
                <a:cubicBezTo>
                  <a:pt x="5743479" y="294340"/>
                  <a:pt x="5770929" y="309783"/>
                  <a:pt x="5810250" y="333375"/>
                </a:cubicBezTo>
                <a:cubicBezTo>
                  <a:pt x="5826125" y="342900"/>
                  <a:pt x="5841316" y="353671"/>
                  <a:pt x="5857875" y="361950"/>
                </a:cubicBezTo>
                <a:cubicBezTo>
                  <a:pt x="5870575" y="368300"/>
                  <a:pt x="5883563" y="374104"/>
                  <a:pt x="5895975" y="381000"/>
                </a:cubicBezTo>
                <a:cubicBezTo>
                  <a:pt x="5912159" y="389991"/>
                  <a:pt x="5928379" y="399037"/>
                  <a:pt x="5943600" y="409575"/>
                </a:cubicBezTo>
                <a:cubicBezTo>
                  <a:pt x="5969705" y="427647"/>
                  <a:pt x="5992375" y="450727"/>
                  <a:pt x="6019800" y="466725"/>
                </a:cubicBezTo>
                <a:cubicBezTo>
                  <a:pt x="6031108" y="473321"/>
                  <a:pt x="6045200" y="473075"/>
                  <a:pt x="6057900" y="476250"/>
                </a:cubicBezTo>
                <a:cubicBezTo>
                  <a:pt x="6090614" y="498059"/>
                  <a:pt x="6101507" y="507028"/>
                  <a:pt x="6143625" y="523875"/>
                </a:cubicBezTo>
                <a:cubicBezTo>
                  <a:pt x="6171591" y="535062"/>
                  <a:pt x="6201384" y="541263"/>
                  <a:pt x="6229350" y="552450"/>
                </a:cubicBezTo>
                <a:cubicBezTo>
                  <a:pt x="6245225" y="558800"/>
                  <a:pt x="6261682" y="563854"/>
                  <a:pt x="6276975" y="571500"/>
                </a:cubicBezTo>
                <a:cubicBezTo>
                  <a:pt x="6299870" y="582948"/>
                  <a:pt x="6319631" y="600751"/>
                  <a:pt x="6343650" y="609600"/>
                </a:cubicBezTo>
                <a:cubicBezTo>
                  <a:pt x="6380501" y="623177"/>
                  <a:pt x="6420693" y="625756"/>
                  <a:pt x="6457950" y="638175"/>
                </a:cubicBezTo>
                <a:cubicBezTo>
                  <a:pt x="6467475" y="641350"/>
                  <a:pt x="6476871" y="644942"/>
                  <a:pt x="6486525" y="647700"/>
                </a:cubicBezTo>
                <a:cubicBezTo>
                  <a:pt x="6499112" y="651296"/>
                  <a:pt x="6511614" y="655779"/>
                  <a:pt x="6524625" y="657225"/>
                </a:cubicBezTo>
                <a:cubicBezTo>
                  <a:pt x="6568916" y="662146"/>
                  <a:pt x="6613525" y="663575"/>
                  <a:pt x="6657975" y="666750"/>
                </a:cubicBezTo>
                <a:cubicBezTo>
                  <a:pt x="6848475" y="660400"/>
                  <a:pt x="7039240" y="659590"/>
                  <a:pt x="7229475" y="647700"/>
                </a:cubicBezTo>
                <a:cubicBezTo>
                  <a:pt x="7243646" y="646814"/>
                  <a:pt x="7254280" y="633636"/>
                  <a:pt x="7267575" y="628650"/>
                </a:cubicBezTo>
                <a:cubicBezTo>
                  <a:pt x="7279832" y="624053"/>
                  <a:pt x="7292975" y="622300"/>
                  <a:pt x="7305675" y="619125"/>
                </a:cubicBezTo>
                <a:cubicBezTo>
                  <a:pt x="7315200" y="609600"/>
                  <a:pt x="7322554" y="597233"/>
                  <a:pt x="7334250" y="590550"/>
                </a:cubicBezTo>
                <a:cubicBezTo>
                  <a:pt x="7345616" y="584055"/>
                  <a:pt x="7359763" y="584621"/>
                  <a:pt x="7372350" y="581025"/>
                </a:cubicBezTo>
                <a:cubicBezTo>
                  <a:pt x="7382004" y="578267"/>
                  <a:pt x="7392148" y="576376"/>
                  <a:pt x="7400925" y="571500"/>
                </a:cubicBezTo>
                <a:cubicBezTo>
                  <a:pt x="7420939" y="560381"/>
                  <a:pt x="7437597" y="543639"/>
                  <a:pt x="7458075" y="533400"/>
                </a:cubicBezTo>
                <a:cubicBezTo>
                  <a:pt x="7505155" y="509860"/>
                  <a:pt x="7482705" y="518840"/>
                  <a:pt x="7524750" y="504825"/>
                </a:cubicBezTo>
                <a:cubicBezTo>
                  <a:pt x="7577024" y="452551"/>
                  <a:pt x="7528856" y="496983"/>
                  <a:pt x="7581900" y="457200"/>
                </a:cubicBezTo>
                <a:cubicBezTo>
                  <a:pt x="7598164" y="445002"/>
                  <a:pt x="7611017" y="427513"/>
                  <a:pt x="7629525" y="419100"/>
                </a:cubicBezTo>
                <a:cubicBezTo>
                  <a:pt x="7647107" y="411108"/>
                  <a:pt x="7667625" y="412750"/>
                  <a:pt x="7686675" y="409575"/>
                </a:cubicBezTo>
                <a:cubicBezTo>
                  <a:pt x="7696200" y="400050"/>
                  <a:pt x="7704042" y="388472"/>
                  <a:pt x="7715250" y="381000"/>
                </a:cubicBezTo>
                <a:cubicBezTo>
                  <a:pt x="7723604" y="375431"/>
                  <a:pt x="7734845" y="375965"/>
                  <a:pt x="7743825" y="371475"/>
                </a:cubicBezTo>
                <a:cubicBezTo>
                  <a:pt x="7754064" y="366355"/>
                  <a:pt x="7762161" y="357545"/>
                  <a:pt x="7772400" y="352425"/>
                </a:cubicBezTo>
                <a:cubicBezTo>
                  <a:pt x="7795427" y="340911"/>
                  <a:pt x="7814660" y="342530"/>
                  <a:pt x="7839075" y="333375"/>
                </a:cubicBezTo>
                <a:cubicBezTo>
                  <a:pt x="7852370" y="328389"/>
                  <a:pt x="7864475" y="320675"/>
                  <a:pt x="7877175" y="314325"/>
                </a:cubicBezTo>
                <a:cubicBezTo>
                  <a:pt x="7962900" y="317500"/>
                  <a:pt x="8048733" y="318499"/>
                  <a:pt x="8134350" y="323850"/>
                </a:cubicBezTo>
                <a:cubicBezTo>
                  <a:pt x="8150508" y="324860"/>
                  <a:pt x="8167181" y="326800"/>
                  <a:pt x="8181975" y="333375"/>
                </a:cubicBezTo>
                <a:cubicBezTo>
                  <a:pt x="8196482" y="339822"/>
                  <a:pt x="8206363" y="353951"/>
                  <a:pt x="8220075" y="361950"/>
                </a:cubicBezTo>
                <a:cubicBezTo>
                  <a:pt x="8282849" y="398568"/>
                  <a:pt x="8291528" y="398468"/>
                  <a:pt x="8353425" y="419100"/>
                </a:cubicBezTo>
                <a:cubicBezTo>
                  <a:pt x="8408002" y="473677"/>
                  <a:pt x="8352652" y="424351"/>
                  <a:pt x="8439150" y="476250"/>
                </a:cubicBezTo>
                <a:cubicBezTo>
                  <a:pt x="8468599" y="493919"/>
                  <a:pt x="8491558" y="525071"/>
                  <a:pt x="8524875" y="533400"/>
                </a:cubicBezTo>
                <a:cubicBezTo>
                  <a:pt x="8546173" y="538725"/>
                  <a:pt x="8606211" y="552699"/>
                  <a:pt x="8620125" y="561975"/>
                </a:cubicBezTo>
                <a:cubicBezTo>
                  <a:pt x="8629650" y="568325"/>
                  <a:pt x="8639385" y="574371"/>
                  <a:pt x="8648700" y="581025"/>
                </a:cubicBezTo>
                <a:cubicBezTo>
                  <a:pt x="8661618" y="590252"/>
                  <a:pt x="8672923" y="601890"/>
                  <a:pt x="8686800" y="609600"/>
                </a:cubicBezTo>
                <a:cubicBezTo>
                  <a:pt x="8711601" y="623378"/>
                  <a:pt x="8807680" y="652237"/>
                  <a:pt x="8820150" y="657225"/>
                </a:cubicBezTo>
                <a:cubicBezTo>
                  <a:pt x="8836025" y="663575"/>
                  <a:pt x="8852482" y="668629"/>
                  <a:pt x="8867775" y="676275"/>
                </a:cubicBezTo>
                <a:cubicBezTo>
                  <a:pt x="8878014" y="681395"/>
                  <a:pt x="8885828" y="690816"/>
                  <a:pt x="8896350" y="695325"/>
                </a:cubicBezTo>
                <a:cubicBezTo>
                  <a:pt x="8908382" y="700482"/>
                  <a:pt x="8921750" y="701675"/>
                  <a:pt x="8934450" y="704850"/>
                </a:cubicBezTo>
                <a:cubicBezTo>
                  <a:pt x="8938787" y="708103"/>
                  <a:pt x="8990292" y="747832"/>
                  <a:pt x="9001125" y="752475"/>
                </a:cubicBezTo>
                <a:cubicBezTo>
                  <a:pt x="9013157" y="757632"/>
                  <a:pt x="9026525" y="758825"/>
                  <a:pt x="9039225" y="762000"/>
                </a:cubicBezTo>
                <a:lnTo>
                  <a:pt x="9077325" y="800100"/>
                </a:lnTo>
              </a:path>
            </a:pathLst>
          </a:custGeom>
          <a:noFill/>
          <a:ln w="22225">
            <a:solidFill>
              <a:schemeClr val="dk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9" name="心形 8"/>
          <p:cNvSpPr/>
          <p:nvPr>
            <p:custDataLst>
              <p:tags r:id="rId6"/>
            </p:custDataLst>
          </p:nvPr>
        </p:nvSpPr>
        <p:spPr>
          <a:xfrm rot="20215614">
            <a:off x="3527630" y="3232965"/>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心形 9"/>
          <p:cNvSpPr/>
          <p:nvPr>
            <p:custDataLst>
              <p:tags r:id="rId7"/>
            </p:custDataLst>
          </p:nvPr>
        </p:nvSpPr>
        <p:spPr>
          <a:xfrm>
            <a:off x="5378020" y="3685404"/>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2" name="心形 1"/>
          <p:cNvSpPr/>
          <p:nvPr>
            <p:custDataLst>
              <p:tags r:id="rId8"/>
            </p:custDataLst>
          </p:nvPr>
        </p:nvSpPr>
        <p:spPr>
          <a:xfrm rot="602532">
            <a:off x="7113475" y="3060880"/>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心形 11"/>
          <p:cNvSpPr/>
          <p:nvPr>
            <p:custDataLst>
              <p:tags r:id="rId9"/>
            </p:custDataLst>
          </p:nvPr>
        </p:nvSpPr>
        <p:spPr>
          <a:xfrm>
            <a:off x="8827340" y="3530922"/>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3" name="心形 12"/>
          <p:cNvSpPr/>
          <p:nvPr>
            <p:custDataLst>
              <p:tags r:id="rId10"/>
            </p:custDataLst>
          </p:nvPr>
        </p:nvSpPr>
        <p:spPr>
          <a:xfrm rot="1770182">
            <a:off x="10558350" y="3685404"/>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文本框 2"/>
          <p:cNvSpPr txBox="1"/>
          <p:nvPr>
            <p:custDataLst>
              <p:tags r:id="rId11"/>
            </p:custDataLst>
          </p:nvPr>
        </p:nvSpPr>
        <p:spPr>
          <a:xfrm>
            <a:off x="2884805" y="3959860"/>
            <a:ext cx="1800000" cy="1322070"/>
          </a:xfrm>
          <a:prstGeom prst="rect">
            <a:avLst/>
          </a:prstGeom>
          <a:noFill/>
        </p:spPr>
        <p:txBody>
          <a:bodyPr wrap="square" rtlCol="0">
            <a:spAutoFit/>
          </a:bodyPr>
          <a:p>
            <a:pPr indent="0" algn="ctr" fontAlgn="auto">
              <a:lnSpc>
                <a:spcPct val="125000"/>
              </a:lnSpc>
              <a:spcBef>
                <a:spcPts val="0"/>
              </a:spcBef>
              <a:spcAft>
                <a:spcPts val="0"/>
              </a:spcAft>
            </a:pPr>
            <a:r>
              <a:rPr lang="zh-CN" altLang="en-US" sz="1600" dirty="0">
                <a:solidFill>
                  <a:schemeClr val="dk1"/>
                </a:solidFill>
                <a:latin typeface="Arial" panose="020B0604020202020204" pitchFamily="34" charset="0"/>
                <a:ea typeface="汉仪旗黑-55简" panose="00020600040101010101" charset="-122"/>
                <a:cs typeface="黑体" panose="02010609060101010101" charset="-122"/>
              </a:rPr>
              <a:t>（一）培养深厚的师生感情，消除疑惧心理与对立情绪</a:t>
            </a:r>
            <a:endParaRPr lang="zh-CN" altLang="en-US" sz="1600" dirty="0">
              <a:solidFill>
                <a:schemeClr val="dk1"/>
              </a:solidFill>
              <a:latin typeface="Arial" panose="020B0604020202020204" pitchFamily="34" charset="0"/>
              <a:ea typeface="汉仪旗黑-55简" panose="00020600040101010101" charset="-122"/>
              <a:cs typeface="黑体" panose="02010609060101010101" charset="-122"/>
            </a:endParaRPr>
          </a:p>
        </p:txBody>
      </p:sp>
      <p:sp>
        <p:nvSpPr>
          <p:cNvPr id="4" name="文本框 3"/>
          <p:cNvSpPr txBox="1"/>
          <p:nvPr>
            <p:custDataLst>
              <p:tags r:id="rId12"/>
            </p:custDataLst>
          </p:nvPr>
        </p:nvSpPr>
        <p:spPr>
          <a:xfrm>
            <a:off x="4735195" y="2264410"/>
            <a:ext cx="1800000" cy="1322070"/>
          </a:xfrm>
          <a:prstGeom prst="rect">
            <a:avLst/>
          </a:prstGeom>
          <a:noFill/>
        </p:spPr>
        <p:txBody>
          <a:bodyPr wrap="square" rtlCol="0">
            <a:spAutoFit/>
          </a:bodyPr>
          <a:p>
            <a:pPr indent="0" algn="ctr" fontAlgn="auto">
              <a:lnSpc>
                <a:spcPct val="125000"/>
              </a:lnSpc>
              <a:spcBef>
                <a:spcPts val="0"/>
              </a:spcBef>
              <a:spcAft>
                <a:spcPts val="0"/>
              </a:spcAft>
            </a:pPr>
            <a:r>
              <a:rPr lang="zh-CN" altLang="en-US" sz="1600" dirty="0">
                <a:solidFill>
                  <a:schemeClr val="dk1"/>
                </a:solidFill>
                <a:latin typeface="Arial" panose="020B0604020202020204" pitchFamily="34" charset="0"/>
                <a:ea typeface="汉仪旗黑-55简" panose="00020600040101010101" charset="-122"/>
                <a:cs typeface="黑体" panose="02010609060101010101" charset="-122"/>
              </a:rPr>
              <a:t>（二）保护和利用学生的自尊心，培养集体荣誉感</a:t>
            </a:r>
            <a:endParaRPr lang="zh-CN" altLang="en-US" sz="1600" dirty="0">
              <a:solidFill>
                <a:schemeClr val="dk1"/>
              </a:solidFill>
              <a:latin typeface="Arial" panose="020B0604020202020204" pitchFamily="34" charset="0"/>
              <a:ea typeface="汉仪旗黑-55简" panose="00020600040101010101" charset="-122"/>
              <a:cs typeface="黑体" panose="02010609060101010101" charset="-122"/>
            </a:endParaRPr>
          </a:p>
        </p:txBody>
      </p:sp>
      <p:sp>
        <p:nvSpPr>
          <p:cNvPr id="17" name="文本框 16"/>
          <p:cNvSpPr txBox="1"/>
          <p:nvPr>
            <p:custDataLst>
              <p:tags r:id="rId13"/>
            </p:custDataLst>
          </p:nvPr>
        </p:nvSpPr>
        <p:spPr>
          <a:xfrm>
            <a:off x="6470650" y="3783965"/>
            <a:ext cx="1800000" cy="1322070"/>
          </a:xfrm>
          <a:prstGeom prst="rect">
            <a:avLst/>
          </a:prstGeom>
          <a:noFill/>
        </p:spPr>
        <p:txBody>
          <a:bodyPr wrap="square" rtlCol="0">
            <a:spAutoFit/>
          </a:bodyPr>
          <a:p>
            <a:pPr indent="0" algn="ctr" fontAlgn="auto">
              <a:lnSpc>
                <a:spcPct val="125000"/>
              </a:lnSpc>
              <a:spcBef>
                <a:spcPts val="0"/>
              </a:spcBef>
              <a:spcAft>
                <a:spcPts val="0"/>
              </a:spcAft>
            </a:pPr>
            <a:r>
              <a:rPr lang="zh-CN" altLang="en-US" sz="1600" dirty="0">
                <a:solidFill>
                  <a:schemeClr val="dk1"/>
                </a:solidFill>
                <a:latin typeface="Arial" panose="020B0604020202020204" pitchFamily="34" charset="0"/>
                <a:ea typeface="汉仪旗黑-55简" panose="00020600040101010101" charset="-122"/>
                <a:cs typeface="黑体" panose="02010609060101010101" charset="-122"/>
              </a:rPr>
              <a:t>（三）培养正确的道德观念，提高明辨是非的能力</a:t>
            </a:r>
            <a:endParaRPr lang="zh-CN" altLang="en-US" sz="1600" dirty="0">
              <a:solidFill>
                <a:schemeClr val="dk1"/>
              </a:solidFill>
              <a:latin typeface="Arial" panose="020B0604020202020204" pitchFamily="34" charset="0"/>
              <a:ea typeface="汉仪旗黑-55简" panose="00020600040101010101" charset="-122"/>
              <a:cs typeface="黑体" panose="02010609060101010101" charset="-122"/>
            </a:endParaRPr>
          </a:p>
        </p:txBody>
      </p:sp>
      <p:sp>
        <p:nvSpPr>
          <p:cNvPr id="18" name="文本框 17"/>
          <p:cNvSpPr txBox="1"/>
          <p:nvPr>
            <p:custDataLst>
              <p:tags r:id="rId14"/>
            </p:custDataLst>
          </p:nvPr>
        </p:nvSpPr>
        <p:spPr>
          <a:xfrm>
            <a:off x="8184515" y="1778000"/>
            <a:ext cx="1800000" cy="1630045"/>
          </a:xfrm>
          <a:prstGeom prst="rect">
            <a:avLst/>
          </a:prstGeom>
          <a:noFill/>
        </p:spPr>
        <p:txBody>
          <a:bodyPr wrap="square" rtlCol="0">
            <a:spAutoFit/>
          </a:bodyPr>
          <a:p>
            <a:pPr indent="0" algn="ctr" fontAlgn="auto">
              <a:lnSpc>
                <a:spcPct val="125000"/>
              </a:lnSpc>
              <a:spcBef>
                <a:spcPts val="0"/>
              </a:spcBef>
              <a:spcAft>
                <a:spcPts val="0"/>
              </a:spcAft>
            </a:pPr>
            <a:r>
              <a:rPr lang="zh-CN" altLang="en-US" sz="1600" dirty="0">
                <a:solidFill>
                  <a:schemeClr val="dk1"/>
                </a:solidFill>
                <a:latin typeface="Arial" panose="020B0604020202020204" pitchFamily="34" charset="0"/>
                <a:ea typeface="汉仪旗黑-55简" panose="00020600040101010101" charset="-122"/>
                <a:cs typeface="黑体" panose="02010609060101010101" charset="-122"/>
              </a:rPr>
              <a:t>（四）锻炼同不良诱因做斗争的意志力，巩固新的行为习惯</a:t>
            </a:r>
            <a:endParaRPr lang="zh-CN" altLang="en-US" sz="1600" dirty="0">
              <a:solidFill>
                <a:schemeClr val="dk1"/>
              </a:solidFill>
              <a:latin typeface="Arial" panose="020B0604020202020204" pitchFamily="34" charset="0"/>
              <a:ea typeface="汉仪旗黑-55简" panose="00020600040101010101" charset="-122"/>
              <a:cs typeface="黑体" panose="02010609060101010101" charset="-122"/>
            </a:endParaRPr>
          </a:p>
        </p:txBody>
      </p:sp>
      <p:sp>
        <p:nvSpPr>
          <p:cNvPr id="19" name="文本框 18"/>
          <p:cNvSpPr txBox="1"/>
          <p:nvPr>
            <p:custDataLst>
              <p:tags r:id="rId15"/>
            </p:custDataLst>
          </p:nvPr>
        </p:nvSpPr>
        <p:spPr>
          <a:xfrm>
            <a:off x="9915525" y="4191635"/>
            <a:ext cx="1800000" cy="1322070"/>
          </a:xfrm>
          <a:prstGeom prst="rect">
            <a:avLst/>
          </a:prstGeom>
          <a:noFill/>
        </p:spPr>
        <p:txBody>
          <a:bodyPr wrap="square" rtlCol="0">
            <a:spAutoFit/>
          </a:bodyPr>
          <a:p>
            <a:pPr indent="0" algn="ctr" fontAlgn="auto">
              <a:lnSpc>
                <a:spcPct val="125000"/>
              </a:lnSpc>
              <a:spcBef>
                <a:spcPts val="0"/>
              </a:spcBef>
              <a:spcAft>
                <a:spcPts val="0"/>
              </a:spcAft>
            </a:pPr>
            <a:r>
              <a:rPr lang="zh-CN" altLang="en-US" sz="1600" dirty="0">
                <a:solidFill>
                  <a:schemeClr val="dk1"/>
                </a:solidFill>
                <a:latin typeface="Arial" panose="020B0604020202020204" pitchFamily="34" charset="0"/>
                <a:ea typeface="汉仪旗黑-55简" panose="00020600040101010101" charset="-122"/>
                <a:cs typeface="黑体" panose="02010609060101010101" charset="-122"/>
              </a:rPr>
              <a:t>（五）针对学生的个别差异，采取灵活多样的教育措施</a:t>
            </a:r>
            <a:endParaRPr lang="zh-CN" altLang="en-US" sz="1600" dirty="0">
              <a:solidFill>
                <a:schemeClr val="dk1"/>
              </a:solidFill>
              <a:latin typeface="Arial" panose="020B0604020202020204" pitchFamily="34" charset="0"/>
              <a:ea typeface="汉仪旗黑-55简" panose="00020600040101010101" charset="-122"/>
              <a:cs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500"/>
                            </p:stCondLst>
                            <p:childTnLst>
                              <p:par>
                                <p:cTn id="36" presetID="53" presetClass="entr" presetSubtype="16"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 grpId="0" bldLvl="0" animBg="1"/>
      <p:bldP spid="12" grpId="0" bldLvl="0" animBg="1"/>
      <p:bldP spid="13" grpId="0" bldLvl="0" animBg="1"/>
      <p:bldP spid="8" grpId="0" bldLvl="0" animBg="1"/>
      <p:bldP spid="9" grpId="1" animBg="1"/>
      <p:bldP spid="10" grpId="1" animBg="1"/>
      <p:bldP spid="2" grpId="1" animBg="1"/>
      <p:bldP spid="12" grpId="1" animBg="1"/>
      <p:bldP spid="13" grpId="1" animBg="1"/>
      <p:bldP spid="8" grpId="1" animBg="1"/>
      <p:bldP spid="3" grpId="0"/>
      <p:bldP spid="4" grpId="0"/>
      <p:bldP spid="17" grpId="0"/>
      <p:bldP spid="18" grpId="0"/>
      <p:bldP spid="19" grpId="0"/>
      <p:bldP spid="3" grpId="1"/>
      <p:bldP spid="4" grpId="1"/>
      <p:bldP spid="17" grpId="1"/>
      <p:bldP spid="18" grpId="1"/>
      <p:bldP spid="19"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7813" r="7812"/>
          <a:stretch>
            <a:fillRect/>
          </a:stretch>
        </p:blipFill>
        <p:spPr>
          <a:xfrm rot="16200000">
            <a:off x="2667001" y="-2667000"/>
            <a:ext cx="6858001" cy="12191999"/>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
        <p:nvSpPr>
          <p:cNvPr id="15" name="Rectangle 2"/>
          <p:cNvSpPr txBox="1">
            <a:spLocks noChangeArrowheads="1"/>
          </p:cNvSpPr>
          <p:nvPr/>
        </p:nvSpPr>
        <p:spPr>
          <a:xfrm>
            <a:off x="3082290" y="2501265"/>
            <a:ext cx="6027420"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accent1">
                    <a:lumMod val="25000"/>
                  </a:schemeClr>
                </a:solidFill>
                <a:latin typeface="Arial" panose="020B0604020202020204" pitchFamily="34" charset="0"/>
                <a:ea typeface="汉仪旗黑-55简" panose="00020600040101010101" charset="-122"/>
                <a:cs typeface="+mn-ea"/>
                <a:sym typeface="+mn-lt"/>
              </a:rPr>
              <a:t>谢谢聆听</a:t>
            </a:r>
            <a:endParaRPr kumimoji="0" lang="zh-CN" altLang="en-US" sz="9400" b="1" kern="0" spc="-300" dirty="0">
              <a:ln w="38100">
                <a:solidFill>
                  <a:srgbClr val="ED796F"/>
                </a:solidFill>
              </a:ln>
              <a:solidFill>
                <a:schemeClr val="accent1">
                  <a:lumMod val="25000"/>
                </a:schemeClr>
              </a:solidFill>
              <a:latin typeface="Arial" panose="020B0604020202020204" pitchFamily="34" charset="0"/>
              <a:ea typeface="汉仪旗黑-55简" panose="0002060004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0"/>
          <p:cNvSpPr/>
          <p:nvPr>
            <p:custDataLst>
              <p:tags r:id="rId1"/>
            </p:custDataLst>
          </p:nvPr>
        </p:nvSpPr>
        <p:spPr>
          <a:xfrm>
            <a:off x="638175" y="2047875"/>
            <a:ext cx="11134725" cy="3655695"/>
          </a:xfrm>
          <a:custGeom>
            <a:avLst/>
            <a:gdLst>
              <a:gd name="connsiteX0" fmla="*/ 0 w 10925175"/>
              <a:gd name="connsiteY0" fmla="*/ 0 h 3171825"/>
              <a:gd name="connsiteX1" fmla="*/ 10925175 w 10925175"/>
              <a:gd name="connsiteY1" fmla="*/ 0 h 3171825"/>
              <a:gd name="connsiteX2" fmla="*/ 10925175 w 10925175"/>
              <a:gd name="connsiteY2" fmla="*/ 3171825 h 3171825"/>
              <a:gd name="connsiteX3" fmla="*/ 0 w 10925175"/>
              <a:gd name="connsiteY3" fmla="*/ 3171825 h 3171825"/>
              <a:gd name="connsiteX4" fmla="*/ 0 w 10925175"/>
              <a:gd name="connsiteY4" fmla="*/ 0 h 3171825"/>
              <a:gd name="connsiteX0-1" fmla="*/ 0 w 10925175"/>
              <a:gd name="connsiteY0-2" fmla="*/ 0 h 3171825"/>
              <a:gd name="connsiteX1-3" fmla="*/ 10925175 w 10925175"/>
              <a:gd name="connsiteY1-4" fmla="*/ 0 h 3171825"/>
              <a:gd name="connsiteX2-5" fmla="*/ 10925175 w 10925175"/>
              <a:gd name="connsiteY2-6" fmla="*/ 3171825 h 3171825"/>
              <a:gd name="connsiteX3-7" fmla="*/ 419100 w 10925175"/>
              <a:gd name="connsiteY3-8" fmla="*/ 2990850 h 3171825"/>
              <a:gd name="connsiteX4-9" fmla="*/ 0 w 10925175"/>
              <a:gd name="connsiteY4-10" fmla="*/ 0 h 3171825"/>
              <a:gd name="connsiteX0-11" fmla="*/ 219075 w 11144250"/>
              <a:gd name="connsiteY0-12" fmla="*/ 0 h 3276600"/>
              <a:gd name="connsiteX1-13" fmla="*/ 11144250 w 11144250"/>
              <a:gd name="connsiteY1-14" fmla="*/ 0 h 3276600"/>
              <a:gd name="connsiteX2-15" fmla="*/ 11144250 w 11144250"/>
              <a:gd name="connsiteY2-16" fmla="*/ 3171825 h 3276600"/>
              <a:gd name="connsiteX3-17" fmla="*/ 0 w 11144250"/>
              <a:gd name="connsiteY3-18" fmla="*/ 3276600 h 3276600"/>
              <a:gd name="connsiteX4-19" fmla="*/ 219075 w 11144250"/>
              <a:gd name="connsiteY4-20" fmla="*/ 0 h 3276600"/>
              <a:gd name="connsiteX0-21" fmla="*/ 219075 w 11306175"/>
              <a:gd name="connsiteY0-22" fmla="*/ 0 h 3276600"/>
              <a:gd name="connsiteX1-23" fmla="*/ 11144250 w 11306175"/>
              <a:gd name="connsiteY1-24" fmla="*/ 0 h 3276600"/>
              <a:gd name="connsiteX2-25" fmla="*/ 11306175 w 11306175"/>
              <a:gd name="connsiteY2-26" fmla="*/ 3000375 h 3276600"/>
              <a:gd name="connsiteX3-27" fmla="*/ 0 w 11306175"/>
              <a:gd name="connsiteY3-28" fmla="*/ 3276600 h 3276600"/>
              <a:gd name="connsiteX4-29" fmla="*/ 219075 w 11306175"/>
              <a:gd name="connsiteY4-30" fmla="*/ 0 h 3276600"/>
              <a:gd name="connsiteX0-31" fmla="*/ 219075 w 11306175"/>
              <a:gd name="connsiteY0-32" fmla="*/ 0 h 3276600"/>
              <a:gd name="connsiteX1-33" fmla="*/ 11058525 w 11306175"/>
              <a:gd name="connsiteY1-34" fmla="*/ 28575 h 3276600"/>
              <a:gd name="connsiteX2-35" fmla="*/ 11306175 w 11306175"/>
              <a:gd name="connsiteY2-36" fmla="*/ 3000375 h 3276600"/>
              <a:gd name="connsiteX3-37" fmla="*/ 0 w 11306175"/>
              <a:gd name="connsiteY3-38" fmla="*/ 3276600 h 3276600"/>
              <a:gd name="connsiteX4-39" fmla="*/ 219075 w 11306175"/>
              <a:gd name="connsiteY4-40" fmla="*/ 0 h 3276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06175" h="3276600">
                <a:moveTo>
                  <a:pt x="219075" y="0"/>
                </a:moveTo>
                <a:lnTo>
                  <a:pt x="11058525" y="28575"/>
                </a:lnTo>
                <a:lnTo>
                  <a:pt x="11306175" y="3000375"/>
                </a:lnTo>
                <a:lnTo>
                  <a:pt x="0" y="3276600"/>
                </a:lnTo>
                <a:lnTo>
                  <a:pt x="219075" y="0"/>
                </a:lnTo>
                <a:close/>
              </a:path>
            </a:pathLst>
          </a:cu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nvGrpSpPr>
          <p:cNvPr id="26" name="组合 25"/>
          <p:cNvGrpSpPr/>
          <p:nvPr/>
        </p:nvGrpSpPr>
        <p:grpSpPr>
          <a:xfrm>
            <a:off x="297179" y="454402"/>
            <a:ext cx="7677150" cy="1365622"/>
            <a:chOff x="297179" y="454402"/>
            <a:chExt cx="7677150" cy="1365622"/>
          </a:xfrm>
        </p:grpSpPr>
        <p:pic>
          <p:nvPicPr>
            <p:cNvPr id="9" name="图片 8"/>
            <p:cNvPicPr>
              <a:picLocks noChangeAspect="1"/>
            </p:cNvPicPr>
            <p:nvPr/>
          </p:nvPicPr>
          <p:blipFill>
            <a:blip r:embed="rId2"/>
            <a:stretch>
              <a:fillRect/>
            </a:stretch>
          </p:blipFill>
          <p:spPr>
            <a:xfrm>
              <a:off x="297179" y="454402"/>
              <a:ext cx="1365622" cy="1365622"/>
            </a:xfrm>
            <a:prstGeom prst="rect">
              <a:avLst/>
            </a:prstGeom>
          </p:spPr>
        </p:pic>
        <p:sp>
          <p:nvSpPr>
            <p:cNvPr id="14" name="矩形 13"/>
            <p:cNvSpPr/>
            <p:nvPr/>
          </p:nvSpPr>
          <p:spPr>
            <a:xfrm>
              <a:off x="1383029" y="815082"/>
              <a:ext cx="6591300" cy="645160"/>
            </a:xfrm>
            <a:prstGeom prst="rect">
              <a:avLst/>
            </a:prstGeom>
          </p:spPr>
          <p:txBody>
            <a:bodyPr wrap="square">
              <a:spAutoFit/>
              <a:scene3d>
                <a:camera prst="orthographicFront"/>
                <a:lightRig rig="threePt" dir="t"/>
              </a:scene3d>
            </a:bodyPr>
            <a:lstStyle/>
            <a:p>
              <a:pPr algn="l">
                <a:defRPr/>
              </a:pPr>
              <a:r>
                <a:rPr lang="zh-CN" altLang="en-US" sz="3600" dirty="0">
                  <a:solidFill>
                    <a:schemeClr val="accent1">
                      <a:lumMod val="25000"/>
                    </a:schemeClr>
                  </a:solidFill>
                  <a:effectLst/>
                  <a:latin typeface="Arial" panose="020B0604020202020204" pitchFamily="34" charset="0"/>
                  <a:ea typeface="汉仪旗黑-55简" panose="00020600040101010101" charset="-122"/>
                  <a:sym typeface="+mn-ea"/>
                </a:rPr>
                <a:t>项目背景</a:t>
              </a:r>
              <a:endParaRPr lang="zh-CN" altLang="en-US" sz="3600" dirty="0">
                <a:solidFill>
                  <a:schemeClr val="accent1">
                    <a:lumMod val="25000"/>
                  </a:schemeClr>
                </a:solidFill>
                <a:effectLst/>
                <a:latin typeface="Arial" panose="020B0604020202020204" pitchFamily="34" charset="0"/>
                <a:ea typeface="汉仪旗黑-55简" panose="00020600040101010101" charset="-122"/>
                <a:sym typeface="+mn-ea"/>
              </a:endParaRPr>
            </a:p>
          </p:txBody>
        </p:sp>
      </p:grpSp>
      <p:sp>
        <p:nvSpPr>
          <p:cNvPr id="16" name="矩形 11"/>
          <p:cNvSpPr/>
          <p:nvPr>
            <p:custDataLst>
              <p:tags r:id="rId3"/>
            </p:custDataLst>
          </p:nvPr>
        </p:nvSpPr>
        <p:spPr>
          <a:xfrm flipH="1">
            <a:off x="857250" y="2047875"/>
            <a:ext cx="8181975" cy="254906"/>
          </a:xfrm>
          <a:custGeom>
            <a:avLst/>
            <a:gdLst>
              <a:gd name="connsiteX0" fmla="*/ 0 w 8181975"/>
              <a:gd name="connsiteY0" fmla="*/ 0 h 254906"/>
              <a:gd name="connsiteX1" fmla="*/ 8181975 w 8181975"/>
              <a:gd name="connsiteY1" fmla="*/ 0 h 254906"/>
              <a:gd name="connsiteX2" fmla="*/ 8181975 w 8181975"/>
              <a:gd name="connsiteY2" fmla="*/ 254906 h 254906"/>
              <a:gd name="connsiteX3" fmla="*/ 0 w 8181975"/>
              <a:gd name="connsiteY3" fmla="*/ 254906 h 254906"/>
              <a:gd name="connsiteX4" fmla="*/ 0 w 8181975"/>
              <a:gd name="connsiteY4" fmla="*/ 0 h 254906"/>
              <a:gd name="connsiteX0-1" fmla="*/ 304800 w 8181975"/>
              <a:gd name="connsiteY0-2" fmla="*/ 0 h 254906"/>
              <a:gd name="connsiteX1-3" fmla="*/ 8181975 w 8181975"/>
              <a:gd name="connsiteY1-4" fmla="*/ 0 h 254906"/>
              <a:gd name="connsiteX2-5" fmla="*/ 8181975 w 8181975"/>
              <a:gd name="connsiteY2-6" fmla="*/ 254906 h 254906"/>
              <a:gd name="connsiteX3-7" fmla="*/ 0 w 8181975"/>
              <a:gd name="connsiteY3-8" fmla="*/ 254906 h 254906"/>
              <a:gd name="connsiteX4-9" fmla="*/ 304800 w 8181975"/>
              <a:gd name="connsiteY4-10" fmla="*/ 0 h 2549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81975" h="254906">
                <a:moveTo>
                  <a:pt x="304800" y="0"/>
                </a:moveTo>
                <a:lnTo>
                  <a:pt x="8181975" y="0"/>
                </a:lnTo>
                <a:lnTo>
                  <a:pt x="8181975" y="254906"/>
                </a:lnTo>
                <a:lnTo>
                  <a:pt x="0" y="254906"/>
                </a:lnTo>
                <a:lnTo>
                  <a:pt x="304800" y="0"/>
                </a:lnTo>
                <a:close/>
              </a:path>
            </a:pathLst>
          </a:custGeom>
          <a:solidFill>
            <a:srgbClr val="EC544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17" name="矩形 16"/>
          <p:cNvSpPr/>
          <p:nvPr>
            <p:custDataLst>
              <p:tags r:id="rId4"/>
            </p:custDataLst>
          </p:nvPr>
        </p:nvSpPr>
        <p:spPr>
          <a:xfrm>
            <a:off x="1271270" y="2628583"/>
            <a:ext cx="8065770" cy="2168525"/>
          </a:xfrm>
          <a:prstGeom prst="rect">
            <a:avLst/>
          </a:prstGeom>
        </p:spPr>
        <p:txBody>
          <a:bodyPr wrap="square" anchor="ctr" anchorCtr="0">
            <a:spAutoFit/>
          </a:bodyPr>
          <a:lstStyle/>
          <a:p>
            <a:pPr lvl="0" indent="457200" algn="just" fontAlgn="auto">
              <a:lnSpc>
                <a:spcPct val="150000"/>
              </a:lnSpc>
              <a:defRPr/>
              <a:extLst>
                <a:ext uri="{35155182-B16C-46BC-9424-99874614C6A1}">
                  <wpsdc:indentchars xmlns:wpsdc="http://www.wps.cn/officeDocument/2017/drawingmlCustomData" val="200" checksum="59296752"/>
                </a:ext>
              </a:extLst>
            </a:pPr>
            <a:r>
              <a:rPr lang="zh-CN" altLang="en-US" dirty="0">
                <a:solidFill>
                  <a:schemeClr val="dk1"/>
                </a:solidFill>
                <a:latin typeface="Arial" panose="020B0604020202020204" pitchFamily="34" charset="0"/>
                <a:ea typeface="汉仪旗黑-55简" panose="00020600040101010101" charset="-122"/>
                <a:sym typeface="+mn-ea"/>
              </a:rPr>
              <a:t>在实现目标、追求成功中，有些人过分地注重做事的技巧、方法，却忽视了更重要的因素──品德的培养。俗话说先做人，后做事。做人成功，才会做事成功。良好品德的培养，不仅关系到为国家造就合格建设者和接班人，也与个体的一生幸福密切相关。良好的职业道德、个人品德也是小学教师最重要的素养之一，关乎能否培养出全面发展的人才。</a:t>
            </a:r>
            <a:endParaRPr lang="zh-CN" altLang="en-US" dirty="0">
              <a:solidFill>
                <a:schemeClr val="dk1"/>
              </a:solidFill>
              <a:latin typeface="Arial" panose="020B0604020202020204" pitchFamily="34" charset="0"/>
              <a:ea typeface="汉仪旗黑-55简" panose="00020600040101010101" charset="-122"/>
              <a:sym typeface="+mn-ea"/>
            </a:endParaRPr>
          </a:p>
        </p:txBody>
      </p:sp>
      <p:grpSp>
        <p:nvGrpSpPr>
          <p:cNvPr id="18" name="组合 17"/>
          <p:cNvGrpSpPr/>
          <p:nvPr/>
        </p:nvGrpSpPr>
        <p:grpSpPr>
          <a:xfrm>
            <a:off x="875392" y="5012055"/>
            <a:ext cx="820058" cy="636053"/>
            <a:chOff x="6029777" y="1990790"/>
            <a:chExt cx="620032" cy="494681"/>
          </a:xfrm>
          <a:solidFill>
            <a:schemeClr val="bg1"/>
          </a:solidFill>
        </p:grpSpPr>
        <p:sp>
          <p:nvSpPr>
            <p:cNvPr id="20" name="Freeform 386"/>
            <p:cNvSpPr>
              <a:spLocks noEditPoints="1"/>
            </p:cNvSpPr>
            <p:nvPr>
              <p:custDataLst>
                <p:tags r:id="rId5"/>
              </p:custDataLst>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lt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1" name="Freeform 387"/>
            <p:cNvSpPr/>
            <p:nvPr>
              <p:custDataLst>
                <p:tags r:id="rId6"/>
              </p:custDataLst>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2" name="Oval 388"/>
            <p:cNvSpPr>
              <a:spLocks noChangeArrowheads="1"/>
            </p:cNvSpPr>
            <p:nvPr>
              <p:custDataLst>
                <p:tags r:id="rId7"/>
              </p:custDataLst>
            </p:nvPr>
          </p:nvSpPr>
          <p:spPr bwMode="auto">
            <a:xfrm>
              <a:off x="6428956" y="2064210"/>
              <a:ext cx="42525" cy="373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3" name="Freeform 389"/>
            <p:cNvSpPr>
              <a:spLocks noEditPoints="1"/>
            </p:cNvSpPr>
            <p:nvPr>
              <p:custDataLst>
                <p:tags r:id="rId8"/>
              </p:custDataLst>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grpSp>
        <p:nvGrpSpPr>
          <p:cNvPr id="24" name="组合 23"/>
          <p:cNvGrpSpPr/>
          <p:nvPr/>
        </p:nvGrpSpPr>
        <p:grpSpPr>
          <a:xfrm>
            <a:off x="1750597" y="5154431"/>
            <a:ext cx="597997" cy="453629"/>
            <a:chOff x="6029777" y="1990790"/>
            <a:chExt cx="620032" cy="494681"/>
          </a:xfrm>
          <a:solidFill>
            <a:schemeClr val="bg1"/>
          </a:solidFill>
        </p:grpSpPr>
        <p:sp>
          <p:nvSpPr>
            <p:cNvPr id="25" name="Freeform 386"/>
            <p:cNvSpPr>
              <a:spLocks noEditPoints="1"/>
            </p:cNvSpPr>
            <p:nvPr>
              <p:custDataLst>
                <p:tags r:id="rId9"/>
              </p:custDataLst>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lt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7" name="Freeform 387"/>
            <p:cNvSpPr/>
            <p:nvPr>
              <p:custDataLst>
                <p:tags r:id="rId10"/>
              </p:custDataLst>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8" name="Oval 388"/>
            <p:cNvSpPr>
              <a:spLocks noChangeArrowheads="1"/>
            </p:cNvSpPr>
            <p:nvPr>
              <p:custDataLst>
                <p:tags r:id="rId11"/>
              </p:custDataLst>
            </p:nvPr>
          </p:nvSpPr>
          <p:spPr bwMode="auto">
            <a:xfrm>
              <a:off x="6428956" y="2064210"/>
              <a:ext cx="42525" cy="373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9" name="Freeform 389"/>
            <p:cNvSpPr>
              <a:spLocks noEditPoints="1"/>
            </p:cNvSpPr>
            <p:nvPr>
              <p:custDataLst>
                <p:tags r:id="rId12"/>
              </p:custDataLst>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pic>
        <p:nvPicPr>
          <p:cNvPr id="3" name="图片 2"/>
          <p:cNvPicPr>
            <a:picLocks noChangeAspect="1"/>
          </p:cNvPicPr>
          <p:nvPr/>
        </p:nvPicPr>
        <p:blipFill>
          <a:blip r:embed="rId13">
            <a:extLst>
              <a:ext uri="{28A0092B-C50C-407E-A947-70E740481C1C}">
                <a14:useLocalDpi xmlns:a14="http://schemas.microsoft.com/office/drawing/2010/main" val="0"/>
              </a:ext>
            </a:extLst>
          </a:blip>
          <a:srcRect l="5309" t="8081" r="8347" b="10869"/>
          <a:stretch>
            <a:fillRect/>
          </a:stretch>
        </p:blipFill>
        <p:spPr>
          <a:xfrm>
            <a:off x="8625205" y="3560445"/>
            <a:ext cx="3536950" cy="33197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bldLvl="0" animBg="1"/>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392295" y="239395"/>
            <a:ext cx="3035300" cy="706755"/>
          </a:xfrm>
          <a:prstGeom prst="rect">
            <a:avLst/>
          </a:prstGeom>
          <a:noFill/>
        </p:spPr>
        <p:txBody>
          <a:bodyPr wrap="square" rtlCol="0" anchor="t">
            <a:spAutoFit/>
          </a:bodyPr>
          <a:lstStyle/>
          <a:p>
            <a:pPr algn="ctr"/>
            <a:r>
              <a:rPr sz="4000" dirty="0">
                <a:solidFill>
                  <a:schemeClr val="accent1">
                    <a:lumMod val="25000"/>
                  </a:schemeClr>
                </a:solidFill>
                <a:latin typeface="Arial" panose="020B0604020202020204" pitchFamily="34" charset="0"/>
                <a:ea typeface="汉仪旗黑-55简" panose="00020600040101010101" charset="-122"/>
                <a:cs typeface="+mn-ea"/>
                <a:sym typeface="+mn-lt"/>
              </a:rPr>
              <a:t>项目目标</a:t>
            </a:r>
            <a:endParaRPr sz="4000" dirty="0">
              <a:solidFill>
                <a:schemeClr val="accent1">
                  <a:lumMod val="25000"/>
                </a:schemeClr>
              </a:solidFill>
              <a:latin typeface="Arial" panose="020B0604020202020204" pitchFamily="34" charset="0"/>
              <a:ea typeface="汉仪旗黑-55简" panose="00020600040101010101" charset="-122"/>
              <a:cs typeface="+mn-ea"/>
              <a:sym typeface="+mn-lt"/>
            </a:endParaRPr>
          </a:p>
        </p:txBody>
      </p:sp>
      <p:sp>
        <p:nvSpPr>
          <p:cNvPr id="13" name="Freeform 9"/>
          <p:cNvSpPr/>
          <p:nvPr>
            <p:custDataLst>
              <p:tags r:id="rId1"/>
            </p:custDataLst>
          </p:nvPr>
        </p:nvSpPr>
        <p:spPr bwMode="auto">
          <a:xfrm>
            <a:off x="301837" y="94615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1845107" y="1144905"/>
            <a:ext cx="1652905" cy="2454910"/>
            <a:chOff x="3345" y="2143"/>
            <a:chExt cx="2603" cy="3866"/>
          </a:xfrm>
        </p:grpSpPr>
        <p:sp>
          <p:nvSpPr>
            <p:cNvPr id="15" name="Freeform 7"/>
            <p:cNvSpPr>
              <a:spLocks noEditPoints="1"/>
            </p:cNvSpPr>
            <p:nvPr>
              <p:custDataLst>
                <p:tags r:id="rId2"/>
              </p:custDataLst>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16" name="Freeform 10"/>
            <p:cNvSpPr/>
            <p:nvPr>
              <p:custDataLst>
                <p:tags r:id="rId3"/>
              </p:custDataLst>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2" name="矩形 1"/>
            <p:cNvSpPr/>
            <p:nvPr>
              <p:custDataLst>
                <p:tags r:id="rId4"/>
              </p:custDataLst>
            </p:nvPr>
          </p:nvSpPr>
          <p:spPr>
            <a:xfrm>
              <a:off x="3574" y="4253"/>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知识与能力目标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grpSp>
        <p:nvGrpSpPr>
          <p:cNvPr id="20" name="组合 19"/>
          <p:cNvGrpSpPr/>
          <p:nvPr/>
        </p:nvGrpSpPr>
        <p:grpSpPr>
          <a:xfrm>
            <a:off x="5293907" y="1341120"/>
            <a:ext cx="1652905" cy="2499995"/>
            <a:chOff x="8299" y="2452"/>
            <a:chExt cx="2603" cy="3937"/>
          </a:xfrm>
          <a:solidFill>
            <a:srgbClr val="FFC000"/>
          </a:solidFill>
        </p:grpSpPr>
        <p:sp>
          <p:nvSpPr>
            <p:cNvPr id="29" name="Freeform 8"/>
            <p:cNvSpPr>
              <a:spLocks noEditPoints="1"/>
            </p:cNvSpPr>
            <p:nvPr>
              <p:custDataLst>
                <p:tags r:id="rId5"/>
              </p:custDataLst>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dk1"/>
                </a:solidFill>
                <a:latin typeface="黑体" panose="02010609060101010101" charset="-122"/>
                <a:ea typeface="黑体" panose="02010609060101010101" charset="-122"/>
                <a:cs typeface="+mn-ea"/>
                <a:sym typeface="+mn-lt"/>
              </a:endParaRPr>
            </a:p>
          </p:txBody>
        </p:sp>
        <p:sp>
          <p:nvSpPr>
            <p:cNvPr id="30" name="Freeform 12"/>
            <p:cNvSpPr/>
            <p:nvPr>
              <p:custDataLst>
                <p:tags r:id="rId6"/>
              </p:custDataLst>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9" name="矩形 8"/>
            <p:cNvSpPr/>
            <p:nvPr>
              <p:custDataLst>
                <p:tags r:id="rId7"/>
              </p:custDataLst>
            </p:nvPr>
          </p:nvSpPr>
          <p:spPr>
            <a:xfrm>
              <a:off x="8528" y="4623"/>
              <a:ext cx="2144" cy="1016"/>
            </a:xfrm>
            <a:prstGeom prst="rect">
              <a:avLst/>
            </a:prstGeom>
            <a:grpFill/>
          </p:spPr>
          <p:txBody>
            <a:bodyPr wrap="square">
              <a:spAutoFit/>
            </a:bodyPr>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过程与方法目标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grpSp>
        <p:nvGrpSpPr>
          <p:cNvPr id="21" name="组合 20"/>
          <p:cNvGrpSpPr/>
          <p:nvPr/>
        </p:nvGrpSpPr>
        <p:grpSpPr>
          <a:xfrm>
            <a:off x="8742592" y="1196340"/>
            <a:ext cx="1652905" cy="2454910"/>
            <a:chOff x="12942" y="2224"/>
            <a:chExt cx="2603" cy="3866"/>
          </a:xfrm>
          <a:solidFill>
            <a:schemeClr val="bg2">
              <a:lumMod val="75000"/>
            </a:schemeClr>
          </a:solidFill>
        </p:grpSpPr>
        <p:sp>
          <p:nvSpPr>
            <p:cNvPr id="3" name="Freeform 7"/>
            <p:cNvSpPr>
              <a:spLocks noEditPoints="1"/>
            </p:cNvSpPr>
            <p:nvPr>
              <p:custDataLst>
                <p:tags r:id="rId8"/>
              </p:custDataLst>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4" name="Freeform 10"/>
            <p:cNvSpPr/>
            <p:nvPr>
              <p:custDataLst>
                <p:tags r:id="rId9"/>
              </p:custDataLst>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10" name="矩形 9"/>
            <p:cNvSpPr/>
            <p:nvPr>
              <p:custDataLst>
                <p:tags r:id="rId10"/>
              </p:custDataLst>
            </p:nvPr>
          </p:nvSpPr>
          <p:spPr>
            <a:xfrm>
              <a:off x="13172" y="4270"/>
              <a:ext cx="2144" cy="1016"/>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情感态度与价值观目标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sp>
        <p:nvSpPr>
          <p:cNvPr id="11" name="文本框 22"/>
          <p:cNvSpPr txBox="1"/>
          <p:nvPr>
            <p:custDataLst>
              <p:tags r:id="rId11"/>
            </p:custDataLst>
          </p:nvPr>
        </p:nvSpPr>
        <p:spPr>
          <a:xfrm flipH="1">
            <a:off x="1051560" y="3931920"/>
            <a:ext cx="3240000" cy="219202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1. 理解品德的概念、与道德的关系以及品德的心理结构。</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2. 掌握小学生品德发展的特点，以及培养小学生品德的方法。</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3. 了解小学生常见的不良行为，领会产生不良行为的原因，学会矫正的方法。</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p:txBody>
      </p:sp>
      <p:sp>
        <p:nvSpPr>
          <p:cNvPr id="31" name="文本框 30"/>
          <p:cNvSpPr txBox="1"/>
          <p:nvPr>
            <p:custDataLst>
              <p:tags r:id="rId12"/>
            </p:custDataLst>
          </p:nvPr>
        </p:nvSpPr>
        <p:spPr>
          <a:xfrm flipH="1">
            <a:off x="4500475" y="3931920"/>
            <a:ext cx="3239770" cy="1891665"/>
          </a:xfrm>
          <a:prstGeom prst="rect">
            <a:avLst/>
          </a:prstGeom>
          <a:noFill/>
          <a:ln w="9525">
            <a:noFill/>
            <a:miter/>
          </a:ln>
          <a:effectLst>
            <a:outerShdw sx="999" sy="999" algn="ctr" rotWithShape="0">
              <a:srgbClr val="000000"/>
            </a:outerShdw>
          </a:effectLst>
        </p:spPr>
        <p:txBody>
          <a:bodyPr wrap="square" anchor="t">
            <a:spAutoFit/>
          </a:bodyPr>
          <a:p>
            <a:pPr lvl="0"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1. 运用案例分析、问题探究等学习方式，理解小学生的品德发展特点、归纳出小学生常见不良行为及其产生的原因。</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lvl="0"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2. 尝试运用发现法、讨论法等学习方法来分析和解决问题。</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p:txBody>
      </p:sp>
      <p:sp>
        <p:nvSpPr>
          <p:cNvPr id="25" name="文本框 22"/>
          <p:cNvSpPr txBox="1"/>
          <p:nvPr>
            <p:custDataLst>
              <p:tags r:id="rId13"/>
            </p:custDataLst>
          </p:nvPr>
        </p:nvSpPr>
        <p:spPr>
          <a:xfrm flipH="1">
            <a:off x="7949160" y="3931920"/>
            <a:ext cx="3239770" cy="2792095"/>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1. 通过知识的学习，树立良好的品德意识。</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2. 增强对小学生品德培养的责任感、使命感。</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3. 从小学生不良行为的原因分析、矫正办法的学习中，进一步巩固素质教育的理念。</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4. 培养良好的职业道德，树立“学高为师，师正为范”的职业理想。</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p:txBody>
      </p:sp>
      <p:cxnSp>
        <p:nvCxnSpPr>
          <p:cNvPr id="14" name="直接连接符 13"/>
          <p:cNvCxnSpPr/>
          <p:nvPr/>
        </p:nvCxnSpPr>
        <p:spPr>
          <a:xfrm flipV="1">
            <a:off x="4391255" y="393192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839940" y="393192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000" fill="hold">
                                          <p:stCondLst>
                                            <p:cond delay="0"/>
                                          </p:stCondLst>
                                        </p:cTn>
                                        <p:tgtEl>
                                          <p:spTgt spid="19"/>
                                        </p:tgtEl>
                                        <p:attrNameLst>
                                          <p:attrName>style.visibility</p:attrName>
                                        </p:attrNameLst>
                                      </p:cBhvr>
                                      <p:to>
                                        <p:strVal val="visible"/>
                                      </p:to>
                                    </p:set>
                                    <p:animEffect transition="in" filter="blinds(horizontal)">
                                      <p:cBhvr>
                                        <p:cTn id="16" dur="1000"/>
                                        <p:tgtEl>
                                          <p:spTgt spid="19"/>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1"/>
                                        </p:tgtEl>
                                        <p:attrNameLst>
                                          <p:attrName>style.visibility</p:attrName>
                                        </p:attrNameLst>
                                      </p:cBhvr>
                                      <p:to>
                                        <p:strVal val="visible"/>
                                      </p:to>
                                    </p:set>
                                    <p:animEffect transition="in" filter="blinds(horizontal)">
                                      <p:cBhvr>
                                        <p:cTn id="19" dur="1000"/>
                                        <p:tgtEl>
                                          <p:spTgt spid="11"/>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000"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par>
                                <p:cTn id="28" presetID="3" presetClass="entr" presetSubtype="10" fill="hold" grpId="0" nodeType="withEffect">
                                  <p:stCondLst>
                                    <p:cond delay="0"/>
                                  </p:stCondLst>
                                  <p:childTnLst>
                                    <p:set>
                                      <p:cBhvr>
                                        <p:cTn id="29" dur="1000" fill="hold">
                                          <p:stCondLst>
                                            <p:cond delay="0"/>
                                          </p:stCondLst>
                                        </p:cTn>
                                        <p:tgtEl>
                                          <p:spTgt spid="31"/>
                                        </p:tgtEl>
                                        <p:attrNameLst>
                                          <p:attrName>style.visibility</p:attrName>
                                        </p:attrNameLst>
                                      </p:cBhvr>
                                      <p:to>
                                        <p:strVal val="visible"/>
                                      </p:to>
                                    </p:set>
                                    <p:animEffect transition="in" filter="blinds(horizontal)">
                                      <p:cBhvr>
                                        <p:cTn id="30" dur="1000"/>
                                        <p:tgtEl>
                                          <p:spTgt spid="31"/>
                                        </p:tgtEl>
                                      </p:cBhvr>
                                    </p:animEffect>
                                  </p:childTnLst>
                                </p:cTn>
                              </p:par>
                              <p:par>
                                <p:cTn id="31" presetID="18" presetClass="entr" presetSubtype="12"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000" fill="hold">
                                          <p:stCondLst>
                                            <p:cond delay="0"/>
                                          </p:stCondLst>
                                        </p:cTn>
                                        <p:tgtEl>
                                          <p:spTgt spid="21"/>
                                        </p:tgtEl>
                                        <p:attrNameLst>
                                          <p:attrName>style.visibility</p:attrName>
                                        </p:attrNameLst>
                                      </p:cBhvr>
                                      <p:to>
                                        <p:strVal val="visible"/>
                                      </p:to>
                                    </p:set>
                                    <p:animEffect transition="in" filter="blinds(horizontal)">
                                      <p:cBhvr>
                                        <p:cTn id="38" dur="1000"/>
                                        <p:tgtEl>
                                          <p:spTgt spid="21"/>
                                        </p:tgtEl>
                                      </p:cBhvr>
                                    </p:animEffect>
                                  </p:childTnLst>
                                </p:cTn>
                              </p:par>
                              <p:par>
                                <p:cTn id="39" presetID="3" presetClass="entr" presetSubtype="10" fill="hold" grpId="0" nodeType="withEffect">
                                  <p:stCondLst>
                                    <p:cond delay="0"/>
                                  </p:stCondLst>
                                  <p:childTnLst>
                                    <p:set>
                                      <p:cBhvr>
                                        <p:cTn id="40" dur="1000" fill="hold">
                                          <p:stCondLst>
                                            <p:cond delay="0"/>
                                          </p:stCondLst>
                                        </p:cTn>
                                        <p:tgtEl>
                                          <p:spTgt spid="25"/>
                                        </p:tgtEl>
                                        <p:attrNameLst>
                                          <p:attrName>style.visibility</p:attrName>
                                        </p:attrNameLst>
                                      </p:cBhvr>
                                      <p:to>
                                        <p:strVal val="visible"/>
                                      </p:to>
                                    </p:set>
                                    <p:animEffect transition="in" filter="blinds(horizontal)">
                                      <p:cBhvr>
                                        <p:cTn id="4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P spid="11" grpId="0" bldLvl="0" animBg="1"/>
      <p:bldP spid="31" grpId="0" bldLvl="0" animBg="1"/>
      <p:bldP spid="2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任意多边形: 形状 9"/>
          <p:cNvSpPr/>
          <p:nvPr>
            <p:custDataLst>
              <p:tags r:id="rId1"/>
            </p:custDataLst>
          </p:nvPr>
        </p:nvSpPr>
        <p:spPr>
          <a:xfrm>
            <a:off x="0" y="489098"/>
            <a:ext cx="7315200" cy="897462"/>
          </a:xfrm>
          <a:custGeom>
            <a:avLst/>
            <a:gdLst>
              <a:gd name="connsiteX0" fmla="*/ 0 w 7315200"/>
              <a:gd name="connsiteY0" fmla="*/ 0 h 897462"/>
              <a:gd name="connsiteX1" fmla="*/ 7315200 w 7315200"/>
              <a:gd name="connsiteY1" fmla="*/ 0 h 897462"/>
              <a:gd name="connsiteX2" fmla="*/ 7315200 w 7315200"/>
              <a:gd name="connsiteY2" fmla="*/ 302039 h 897462"/>
              <a:gd name="connsiteX3" fmla="*/ 6783572 w 7315200"/>
              <a:gd name="connsiteY3" fmla="*/ 897462 h 897462"/>
              <a:gd name="connsiteX4" fmla="*/ 0 w 7315200"/>
              <a:gd name="connsiteY4" fmla="*/ 897462 h 897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200" h="897462">
                <a:moveTo>
                  <a:pt x="0" y="0"/>
                </a:moveTo>
                <a:lnTo>
                  <a:pt x="7315200" y="0"/>
                </a:lnTo>
                <a:lnTo>
                  <a:pt x="7315200" y="302039"/>
                </a:lnTo>
                <a:lnTo>
                  <a:pt x="6783572" y="897462"/>
                </a:lnTo>
                <a:lnTo>
                  <a:pt x="0" y="897462"/>
                </a:lnTo>
                <a:close/>
              </a:path>
            </a:pathLst>
          </a:custGeom>
          <a:solidFill>
            <a:srgbClr val="E66A48"/>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solidFill>
                <a:sysClr val="window" lastClr="FFFFFF"/>
              </a:solidFill>
            </a:endParaRPr>
          </a:p>
        </p:txBody>
      </p:sp>
      <p:sp>
        <p:nvSpPr>
          <p:cNvPr id="4" name="文本框 3"/>
          <p:cNvSpPr txBox="1"/>
          <p:nvPr>
            <p:custDataLst>
              <p:tags r:id="rId2"/>
            </p:custDataLst>
          </p:nvPr>
        </p:nvSpPr>
        <p:spPr>
          <a:xfrm>
            <a:off x="693420" y="625475"/>
            <a:ext cx="5259705" cy="624840"/>
          </a:xfrm>
          <a:prstGeom prst="rect">
            <a:avLst/>
          </a:prstGeom>
          <a:noFill/>
        </p:spPr>
        <p:txBody>
          <a:bodyPr wrap="square" lIns="101600" tIns="38100" rIns="63500" bIns="38100" rtlCol="0" anchor="ctr" anchorCtr="0">
            <a:normAutofit/>
            <a:scene3d>
              <a:camera prst="orthographicFront"/>
              <a:lightRig rig="threePt" dir="t"/>
            </a:scene3d>
          </a:bodyPr>
          <a:lstStyle/>
          <a:p>
            <a:pPr marL="0" indent="0" algn="l" fontAlgn="auto">
              <a:lnSpc>
                <a:spcPct val="100000"/>
              </a:lnSpc>
              <a:spcBef>
                <a:spcPts val="0"/>
              </a:spcBef>
              <a:spcAft>
                <a:spcPts val="0"/>
              </a:spcAft>
              <a:buSzPct val="100000"/>
              <a:buNone/>
            </a:pPr>
            <a:r>
              <a:rPr lang="zh-CN" altLang="en-US" sz="3200" dirty="0">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案例分析</a:t>
            </a:r>
            <a:endParaRPr lang="zh-CN" altLang="en-US" sz="3200" spc="3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汉仪旗黑-55简" panose="00020600040101010101" charset="-122"/>
              <a:sym typeface="+mn-ea"/>
            </a:endParaRPr>
          </a:p>
        </p:txBody>
      </p:sp>
      <p:sp>
        <p:nvSpPr>
          <p:cNvPr id="6" name="矩形 5"/>
          <p:cNvSpPr/>
          <p:nvPr>
            <p:custDataLst>
              <p:tags r:id="rId3"/>
            </p:custDataLst>
          </p:nvPr>
        </p:nvSpPr>
        <p:spPr>
          <a:xfrm>
            <a:off x="467360" y="1527175"/>
            <a:ext cx="11256645" cy="3803650"/>
          </a:xfrm>
          <a:prstGeom prst="rect">
            <a:avLst/>
          </a:prstGeom>
        </p:spPr>
        <p:txBody>
          <a:bodyPr anchor="t" anchorCtr="0">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lvl="0" indent="0" algn="ctr" fontAlgn="auto">
              <a:lnSpc>
                <a:spcPct val="120000"/>
              </a:lnSpc>
              <a:spcBef>
                <a:spcPts val="0"/>
              </a:spcBef>
              <a:spcAft>
                <a:spcPts val="1400"/>
              </a:spcAft>
              <a:buClr>
                <a:srgbClr val="F3541A"/>
              </a:buClr>
              <a:buSzPct val="100000"/>
              <a:buFont typeface="Wingdings" panose="05000000000000000000" pitchFamily="2" charset="2"/>
              <a:buChar char="l"/>
            </a:pPr>
            <a:r>
              <a:rPr lang="zh-CN" altLang="zh-CN" sz="2400" b="1" dirty="0" smtClean="0">
                <a:latin typeface="宋体" panose="02010600030101010101" pitchFamily="2" charset="-122"/>
                <a:ea typeface="宋体" panose="02010600030101010101" pitchFamily="2" charset="-122"/>
                <a:sym typeface="+mn-ea"/>
              </a:rPr>
              <a:t>安迪的故事</a:t>
            </a:r>
            <a:r>
              <a:rPr lang="zh-CN" altLang="en-US" sz="2400" b="1" spc="150" dirty="0">
                <a:solidFill>
                  <a:sysClr val="windowText" lastClr="000000">
                    <a:lumMod val="75000"/>
                    <a:lumOff val="25000"/>
                  </a:sysClr>
                </a:solidFill>
                <a:ea typeface="汉仪旗黑-55简" panose="00020600040101010101" charset="-122"/>
                <a:cs typeface="汉仪中宋简" panose="02010609000101010101" charset="-122"/>
                <a:sym typeface="+mn-ea"/>
              </a:rPr>
              <a:t> </a:t>
            </a:r>
            <a:endParaRPr lang="zh-CN" altLang="en-US" sz="2400" b="1" spc="150" dirty="0">
              <a:solidFill>
                <a:sysClr val="windowText" lastClr="000000">
                  <a:lumMod val="75000"/>
                  <a:lumOff val="25000"/>
                </a:sysClr>
              </a:solidFill>
              <a:ea typeface="汉仪旗黑-55简" panose="00020600040101010101" charset="-122"/>
              <a:cs typeface="汉仪中宋简" panose="02010609000101010101" charset="-122"/>
              <a:sym typeface="+mn-ea"/>
            </a:endParaRPr>
          </a:p>
          <a:p>
            <a:pPr marL="360045" lvl="1" indent="-222250" algn="just" fontAlgn="ctr">
              <a:lnSpc>
                <a:spcPct val="130000"/>
              </a:lnSpc>
              <a:spcBef>
                <a:spcPts val="0"/>
              </a:spcBef>
              <a:spcAft>
                <a:spcPts val="0"/>
              </a:spcAft>
              <a:buSzPct val="100000"/>
              <a:buFont typeface="Arial" panose="020B0604020202020204" pitchFamily="34" charset="0"/>
              <a:buChar char="○"/>
            </a:pPr>
            <a:r>
              <a:rPr lang="zh-CN" altLang="zh-CN" sz="1600" dirty="0" smtClean="0">
                <a:latin typeface="宋体" panose="02010600030101010101" pitchFamily="2" charset="-122"/>
                <a:ea typeface="宋体" panose="02010600030101010101" pitchFamily="2" charset="-122"/>
                <a:sym typeface="+mn-ea"/>
              </a:rPr>
              <a:t>安迪是个十分聪明的男孩，他有着特别的音乐天赋，但有段日子他过得并不顺心。他不知道他活着要去干些什么工作，或在最后决定之前去做些什么。没有一个方向，他也就没有考进大学，面对每件他从事的临时工作，他都心不在焉。他与父母住在一起，但他那抑郁的情绪经常导致与父母的不愉快冲突。后来安迪找到了一份可以发挥其音乐才能和风琴特别技巧的工作。在一个大城市，他给一个专门给风琴和钢琴调音的人做助手。那个人在风琴方面的生意特别好，因为这个城市有许多教堂，它们需要这种服务。平生第一次，安迪从他喜欢的工作中挣到很多的钱。但是大约三个星期之后，安迪找到他的父亲并告诉他，有件事情一直在困扰着他。他发现，那个调琴师正做着骗人的勾当。“他在敲诈这些教堂”。安迪解释说：“他告诉他们，他们的风琴每年需要多次调音，可实际不是那么一回事。我注意过，他走进去，弹上半个小时的风琴，并装出正在调音的架势，然而他实际上却什么也没做。我想，我不能再给这个家伙干活儿了。”再三天后，安迪辞掉了工作，并找到他在一家教堂认识的一位牧师，告诉了牧师，应该去另找一位调琴师。安迪的父亲在讲述这个故事时说：“他为了良知而放弃了可观的钱财。我告诉他，我为他的所作所为而自豪。”</a:t>
            </a:r>
            <a:endParaRPr lang="zh-CN" altLang="en-US" sz="1600" spc="150" dirty="0">
              <a:solidFill>
                <a:sysClr val="windowText" lastClr="000000">
                  <a:lumMod val="75000"/>
                  <a:lumOff val="25000"/>
                </a:sysClr>
              </a:solidFill>
              <a:ea typeface="汉仪旗黑-55简" panose="00020600040101010101" charset="-122"/>
              <a:sym typeface="+mn-ea"/>
            </a:endParaRPr>
          </a:p>
        </p:txBody>
      </p:sp>
      <p:sp>
        <p:nvSpPr>
          <p:cNvPr id="9" name="直角三角形 8"/>
          <p:cNvSpPr/>
          <p:nvPr>
            <p:custDataLst>
              <p:tags r:id="rId4"/>
            </p:custDataLst>
          </p:nvPr>
        </p:nvSpPr>
        <p:spPr>
          <a:xfrm flipH="1">
            <a:off x="6884582" y="791137"/>
            <a:ext cx="531628" cy="595423"/>
          </a:xfrm>
          <a:prstGeom prst="rtTriangle">
            <a:avLst/>
          </a:prstGeom>
          <a:solidFill>
            <a:srgbClr val="E66A48"/>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solidFill>
                <a:sysClr val="window" lastClr="FFFFFF"/>
              </a:solidFill>
            </a:endParaRPr>
          </a:p>
        </p:txBody>
      </p:sp>
      <p:cxnSp>
        <p:nvCxnSpPr>
          <p:cNvPr id="12" name="直接连接符 11"/>
          <p:cNvCxnSpPr/>
          <p:nvPr>
            <p:custDataLst>
              <p:tags r:id="rId5"/>
            </p:custDataLst>
          </p:nvPr>
        </p:nvCxnSpPr>
        <p:spPr>
          <a:xfrm>
            <a:off x="6106633" y="2764465"/>
            <a:ext cx="0" cy="2317898"/>
          </a:xfrm>
          <a:prstGeom prst="line">
            <a:avLst/>
          </a:prstGeom>
          <a:ln w="12700">
            <a:solidFill>
              <a:sysClr val="window" lastClr="FFFFFF">
                <a:lumMod val="85000"/>
              </a:sysClr>
            </a:solidFill>
            <a:prstDash val="dashDot"/>
          </a:ln>
        </p:spPr>
        <p:style>
          <a:lnRef idx="1">
            <a:srgbClr val="F0C66F"/>
          </a:lnRef>
          <a:fillRef idx="0">
            <a:srgbClr val="F0C66F"/>
          </a:fillRef>
          <a:effectRef idx="0">
            <a:srgbClr val="F0C66F"/>
          </a:effectRef>
          <a:fontRef idx="minor">
            <a:sysClr val="windowText" lastClr="000000"/>
          </a:fontRef>
        </p:style>
      </p:cxnSp>
      <p:sp>
        <p:nvSpPr>
          <p:cNvPr id="14" name="任意多边形: 形状 13"/>
          <p:cNvSpPr/>
          <p:nvPr>
            <p:custDataLst>
              <p:tags r:id="rId6"/>
            </p:custDataLst>
          </p:nvPr>
        </p:nvSpPr>
        <p:spPr>
          <a:xfrm>
            <a:off x="0" y="6666614"/>
            <a:ext cx="12191996" cy="191386"/>
          </a:xfrm>
          <a:custGeom>
            <a:avLst/>
            <a:gdLst>
              <a:gd name="connsiteX0" fmla="*/ 11008385 w 12191996"/>
              <a:gd name="connsiteY0" fmla="*/ 0 h 191386"/>
              <a:gd name="connsiteX1" fmla="*/ 12191996 w 12191996"/>
              <a:gd name="connsiteY1" fmla="*/ 0 h 191386"/>
              <a:gd name="connsiteX2" fmla="*/ 12191996 w 12191996"/>
              <a:gd name="connsiteY2" fmla="*/ 191386 h 191386"/>
              <a:gd name="connsiteX3" fmla="*/ 10869764 w 12191996"/>
              <a:gd name="connsiteY3" fmla="*/ 191386 h 191386"/>
              <a:gd name="connsiteX4" fmla="*/ 0 w 12191996"/>
              <a:gd name="connsiteY4" fmla="*/ 0 h 191386"/>
              <a:gd name="connsiteX5" fmla="*/ 10731144 w 12191996"/>
              <a:gd name="connsiteY5" fmla="*/ 0 h 191386"/>
              <a:gd name="connsiteX6" fmla="*/ 10869764 w 12191996"/>
              <a:gd name="connsiteY6" fmla="*/ 191386 h 191386"/>
              <a:gd name="connsiteX7" fmla="*/ 0 w 12191996"/>
              <a:gd name="connsiteY7" fmla="*/ 191386 h 19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6" h="191386">
                <a:moveTo>
                  <a:pt x="11008385" y="0"/>
                </a:moveTo>
                <a:lnTo>
                  <a:pt x="12191996" y="0"/>
                </a:lnTo>
                <a:lnTo>
                  <a:pt x="12191996" y="191386"/>
                </a:lnTo>
                <a:lnTo>
                  <a:pt x="10869764" y="191386"/>
                </a:lnTo>
                <a:close/>
                <a:moveTo>
                  <a:pt x="0" y="0"/>
                </a:moveTo>
                <a:lnTo>
                  <a:pt x="10731144" y="0"/>
                </a:lnTo>
                <a:lnTo>
                  <a:pt x="10869764" y="191386"/>
                </a:lnTo>
                <a:lnTo>
                  <a:pt x="0" y="191386"/>
                </a:lnTo>
                <a:close/>
              </a:path>
            </a:pathLst>
          </a:custGeom>
          <a:solidFill>
            <a:srgbClr val="E66A48"/>
          </a:solidFill>
          <a:ln>
            <a:noFill/>
          </a:ln>
        </p:spPr>
        <p:style>
          <a:lnRef idx="2">
            <a:srgbClr val="F0C66F">
              <a:shade val="50000"/>
            </a:srgbClr>
          </a:lnRef>
          <a:fillRef idx="1">
            <a:srgbClr val="F0C66F"/>
          </a:fillRef>
          <a:effectRef idx="0">
            <a:srgbClr val="F0C66F"/>
          </a:effectRef>
          <a:fontRef idx="minor">
            <a:sysClr val="window" lastClr="FFFFFF"/>
          </a:fontRef>
        </p:style>
        <p:txBody>
          <a:bodyPr wrap="square" rtlCol="0" anchor="ctr">
            <a:noAutofit/>
          </a:bodyPr>
          <a:p>
            <a:pPr algn="ctr"/>
            <a:endParaRPr lang="zh-CN" altLang="en-US">
              <a:solidFill>
                <a:sysClr val="window" lastClr="FFFFFF"/>
              </a:solidFill>
            </a:endParaRPr>
          </a:p>
        </p:txBody>
      </p:sp>
      <p:sp>
        <p:nvSpPr>
          <p:cNvPr id="11" name="等腰三角形 10"/>
          <p:cNvSpPr/>
          <p:nvPr>
            <p:custDataLst>
              <p:tags r:id="rId7"/>
            </p:custDataLst>
          </p:nvPr>
        </p:nvSpPr>
        <p:spPr>
          <a:xfrm rot="10800000">
            <a:off x="10688320" y="6541357"/>
            <a:ext cx="362889" cy="250511"/>
          </a:xfrm>
          <a:prstGeom prst="triangle">
            <a:avLst/>
          </a:prstGeom>
          <a:solidFill>
            <a:srgbClr val="FFFFFF">
              <a:lumMod val="75000"/>
            </a:srgbClr>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solidFill>
                <a:sysClr val="window" lastClr="FFFFFF"/>
              </a:solidFill>
            </a:endParaRPr>
          </a:p>
        </p:txBody>
      </p:sp>
      <p:sp>
        <p:nvSpPr>
          <p:cNvPr id="8" name="矩形 7"/>
          <p:cNvSpPr/>
          <p:nvPr/>
        </p:nvSpPr>
        <p:spPr>
          <a:xfrm>
            <a:off x="906145" y="5674360"/>
            <a:ext cx="7315200" cy="400110"/>
          </a:xfrm>
          <a:prstGeom prst="rect">
            <a:avLst/>
          </a:prstGeom>
        </p:spPr>
        <p:txBody>
          <a:bodyPr wrap="square">
            <a:spAutoFit/>
          </a:bodyPr>
          <a:p>
            <a:r>
              <a:rPr lang="zh-CN" altLang="en-US" sz="2000" dirty="0" smtClean="0">
                <a:latin typeface="宋体" panose="02010600030101010101" pitchFamily="2" charset="-122"/>
              </a:rPr>
              <a:t>试分析故事中主人公的行为是怎样体现品德的四个心理成分的？</a:t>
            </a:r>
            <a:endParaRPr lang="zh-CN" altLang="en-US" sz="2000" dirty="0">
              <a:latin typeface="宋体" panose="02010600030101010101" pitchFamily="2" charset="-122"/>
              <a:cs typeface="宋体" panose="02010600030101010101" pitchFamily="2" charset="-122"/>
            </a:endParaRPr>
          </a:p>
        </p:txBody>
      </p:sp>
    </p:spTree>
    <p:custDataLst>
      <p:tags r:id="rId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7519" y="4192806"/>
              <a:ext cx="4320000" cy="658718"/>
            </a:xfrm>
            <a:prstGeom prst="rect">
              <a:avLst/>
            </a:prstGeom>
            <a:noFill/>
          </p:spPr>
          <p:txBody>
            <a:bodyPr wrap="square" rtlCol="0" anchor="ctr">
              <a:spAutoFit/>
            </a:bodyPr>
            <a:p>
              <a:pPr algn="ct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品德的概述</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任务一</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030" y="2148205"/>
            <a:ext cx="430403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理解品德的概念，以及品德与道德的关系。</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掌握品德的心理结构及其各部分之间的关系。</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030" y="4364355"/>
            <a:ext cx="4506595"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为上述《安迪的故事》进行角色扮演练习，体会品德的四个心理成分。</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ctr">
                <a:lnSpc>
                  <a:spcPct val="140000"/>
                </a:lnSpc>
              </a:pPr>
              <a:r>
                <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endParaRPr>
            </a:p>
          </p:txBody>
        </p:sp>
      </p:grpSp>
      <p:grpSp>
        <p:nvGrpSpPr>
          <p:cNvPr id="5" name="组合 4"/>
          <p:cNvGrpSpPr/>
          <p:nvPr/>
        </p:nvGrpSpPr>
        <p:grpSpPr>
          <a:xfrm>
            <a:off x="3559810" y="2448560"/>
            <a:ext cx="5527675" cy="688975"/>
            <a:chOff x="2596" y="2230"/>
            <a:chExt cx="8705" cy="1085"/>
          </a:xfrm>
        </p:grpSpPr>
        <p:sp>
          <p:nvSpPr>
            <p:cNvPr id="2" name="圆角矩形 1"/>
            <p:cNvSpPr/>
            <p:nvPr>
              <p:custDataLst>
                <p:tags r:id="rId5"/>
              </p:custDataLst>
            </p:nvPr>
          </p:nvSpPr>
          <p:spPr>
            <a:xfrm>
              <a:off x="2879" y="2230"/>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3383" y="2326"/>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一、什么是品德</a:t>
              </a:r>
              <a:endPar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6" name="组合 5"/>
          <p:cNvGrpSpPr/>
          <p:nvPr/>
        </p:nvGrpSpPr>
        <p:grpSpPr>
          <a:xfrm>
            <a:off x="3559810" y="3498850"/>
            <a:ext cx="5527675" cy="688975"/>
            <a:chOff x="2596" y="2230"/>
            <a:chExt cx="8705" cy="1085"/>
          </a:xfrm>
        </p:grpSpPr>
        <p:sp>
          <p:nvSpPr>
            <p:cNvPr id="7" name="圆角矩形 6"/>
            <p:cNvSpPr/>
            <p:nvPr>
              <p:custDataLst>
                <p:tags r:id="rId8"/>
              </p:custDataLst>
            </p:nvPr>
          </p:nvSpPr>
          <p:spPr>
            <a:xfrm>
              <a:off x="2879" y="223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3383" y="2342"/>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二、</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品德的心理结构</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2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2168_1*i*18"/>
  <p:tag name="KSO_WM_TEMPLATE_CATEGORY" val="diagram"/>
  <p:tag name="KSO_WM_TEMPLATE_INDEX" val="20202168"/>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2168_1*i*12"/>
  <p:tag name="KSO_WM_TEMPLATE_CATEGORY" val="diagram"/>
  <p:tag name="KSO_WM_TEMPLATE_INDEX" val="20202168"/>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2168_1*i*19"/>
  <p:tag name="KSO_WM_TEMPLATE_CATEGORY" val="diagram"/>
  <p:tag name="KSO_WM_TEMPLATE_INDEX" val="20202168"/>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2168_1*i*21"/>
  <p:tag name="KSO_WM_TEMPLATE_CATEGORY" val="diagram"/>
  <p:tag name="KSO_WM_TEMPLATE_INDEX" val="20202168"/>
  <p:tag name="KSO_WM_UNIT_LAYERLEVEL" val="1"/>
  <p:tag name="KSO_WM_TAG_VERSION" val="1.0"/>
  <p:tag name="KSO_WM_BEAUTIFY_FLAG" val="#wm#"/>
</p:tagLst>
</file>

<file path=ppt/tags/tag104.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02168_1*a*1"/>
  <p:tag name="KSO_WM_TEMPLATE_CATEGORY" val="diagram"/>
  <p:tag name="KSO_WM_TEMPLATE_INDEX" val="20202168"/>
  <p:tag name="KSO_WM_UNIT_LAYERLEVEL" val="1"/>
  <p:tag name="KSO_WM_TAG_VERSION" val="1.0"/>
  <p:tag name="KSO_WM_BEAUTIFY_FLAG" val="#wm#"/>
  <p:tag name="KSO_WM_UNIT_PRESET_TEXT" val="单击此处&#13;输入您的标题"/>
  <p:tag name="KSO_WM_UNIT_ISNUMDGMTITLE" val="0"/>
</p:tagLst>
</file>

<file path=ppt/tags/tag105.xml><?xml version="1.0" encoding="utf-8"?>
<p:tagLst xmlns:p="http://schemas.openxmlformats.org/presentationml/2006/main">
  <p:tag name="KSO_WM_UNIT_NOCLEAR" val="0"/>
  <p:tag name="KSO_WM_UNIT_VALUE" val="171"/>
  <p:tag name="KSO_WM_UNIT_HIGHLIGHT" val="0"/>
  <p:tag name="KSO_WM_UNIT_COMPATIBLE" val="0"/>
  <p:tag name="KSO_WM_UNIT_DIAGRAM_ISNUMVISUAL" val="0"/>
  <p:tag name="KSO_WM_UNIT_DIAGRAM_ISREFERUNIT" val="0"/>
  <p:tag name="KSO_WM_UNIT_TYPE" val="f"/>
  <p:tag name="KSO_WM_UNIT_INDEX" val="1"/>
  <p:tag name="KSO_WM_UNIT_ID" val="diagram20202168_1*f*1"/>
  <p:tag name="KSO_WM_TEMPLATE_CATEGORY" val="diagram"/>
  <p:tag name="KSO_WM_TEMPLATE_INDEX" val="2020216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
  <p:tag name="KSO_WM_UNIT_SUBTYPE" val="a"/>
</p:tagLst>
</file>

<file path=ppt/tags/tag106.xml><?xml version="1.0" encoding="utf-8"?>
<p:tagLst xmlns:p="http://schemas.openxmlformats.org/presentationml/2006/main">
  <p:tag name="KSO_WM_UNIT_NOCLEAR" val="0"/>
  <p:tag name="KSO_WM_UNIT_VALUE" val="280"/>
  <p:tag name="KSO_WM_UNIT_HIGHLIGHT" val="0"/>
  <p:tag name="KSO_WM_UNIT_COMPATIBLE" val="0"/>
  <p:tag name="KSO_WM_UNIT_DIAGRAM_ISNUMVISUAL" val="0"/>
  <p:tag name="KSO_WM_UNIT_DIAGRAM_ISREFERUNIT" val="0"/>
  <p:tag name="KSO_WM_UNIT_TYPE" val="f"/>
  <p:tag name="KSO_WM_UNIT_INDEX" val="2"/>
  <p:tag name="KSO_WM_UNIT_ID" val="diagram20202168_1*f*2"/>
  <p:tag name="KSO_WM_TEMPLATE_CATEGORY" val="diagram"/>
  <p:tag name="KSO_WM_TEMPLATE_INDEX" val="2020216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
  <p:tag name="KSO_WM_UNIT_SUBTYPE" val="a"/>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2168_1*i*25"/>
  <p:tag name="KSO_WM_TEMPLATE_CATEGORY" val="diagram"/>
  <p:tag name="KSO_WM_TEMPLATE_INDEX" val="20202168"/>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168_1*i*2"/>
  <p:tag name="KSO_WM_TEMPLATE_CATEGORY" val="diagram"/>
  <p:tag name="KSO_WM_TEMPLATE_INDEX" val="20202168"/>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2168_1*i*22"/>
  <p:tag name="KSO_WM_TEMPLATE_CATEGORY" val="diagram"/>
  <p:tag name="KSO_WM_TEMPLATE_INDEX" val="20202168"/>
  <p:tag name="KSO_WM_UNIT_LAYERLEVEL" val="1"/>
  <p:tag name="KSO_WM_TAG_VERSION" val="1.0"/>
  <p:tag name="KSO_WM_BEAUTIFY_FLAG" val="#wm#"/>
</p:tagLst>
</file>

<file path=ppt/tags/tag1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0.xml><?xml version="1.0" encoding="utf-8"?>
<p:tagLst xmlns:p="http://schemas.openxmlformats.org/presentationml/2006/main">
  <p:tag name="KSO_WM_SLIDE_ID" val="diagram2020216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43"/>
  <p:tag name="KSO_WM_SLIDE_POSITION" val="0*-3"/>
  <p:tag name="KSO_WM_TAG_VERSION" val="1.0"/>
  <p:tag name="KSO_WM_BEAUTIFY_FLAG" val="#wm#"/>
  <p:tag name="KSO_WM_TEMPLATE_CATEGORY" val="diagram"/>
  <p:tag name="KSO_WM_TEMPLATE_INDEX" val="20202168"/>
  <p:tag name="KSO_WM_SLIDE_LAYOUT" val="a_f"/>
  <p:tag name="KSO_WM_SLIDE_LAYOUT_CNT" val="1_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7575_1*i*1"/>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_AREA_ID" val="7090df619eb24a29be860caa3f1e17f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d7460cafe44fab1839bd1a"/>
  <p:tag name="KSO_WM_CHIP_XID" val="5ed212f9daf2e53b70be3eb1"/>
  <p:tag name="KSO_WM_TEMPLATE_ASSEMBLE_XID" val="60656e6e4054ed1e2fb7f894"/>
  <p:tag name="KSO_WM_TEMPLATE_ASSEMBLE_GROUPID" val="60656e6e4054ed1e2fb7f894"/>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7575_1*i*2"/>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EC_AREA_ID" val="008b2d3867524338a4cb096811b1bae7"/>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5"/>
  <p:tag name="KSO_WM_TEMPLATE_ASSEMBLE_XID" val="60656e6e4054ed1e2fb7f894"/>
  <p:tag name="KSO_WM_TEMPLATE_ASSEMBLE_GROUPID" val="60656e6e4054ed1e2fb7f894"/>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7575_1*i*3"/>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1633926b034d47d5b76db74a46673418"/>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7575_1*i*4"/>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4cde5c3a353543559ccf52c032d187a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7575_1*i*5"/>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e1ac2e52681843d0836ae71a8348414c"/>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7575_1*i*6"/>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_AREA_ID" val="846c5bceac97498ea01ab27e1af65450"/>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d7460cafe44fab1839bd1a"/>
  <p:tag name="KSO_WM_CHIP_XID" val="5ed212f9daf2e53b70be3eb1"/>
  <p:tag name="KSO_WM_TEMPLATE_ASSEMBLE_XID" val="60656e6e4054ed1e2fb7f894"/>
  <p:tag name="KSO_WM_TEMPLATE_ASSEMBLE_GROUPID" val="60656e6e4054ed1e2fb7f894"/>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7575_1*i*7"/>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EC_AREA_ID" val="df2cb7a8eab04bd7a138f79bef914df6"/>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5"/>
  <p:tag name="KSO_WM_TEMPLATE_ASSEMBLE_XID" val="60656e6e4054ed1e2fb7f894"/>
  <p:tag name="KSO_WM_TEMPLATE_ASSEMBLE_GROUPID" val="60656e6e4054ed1e2fb7f894"/>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7575_1*i*8"/>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44db627f571c4a2a8e2c26a4a2d3f54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7575_1*i*9"/>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c7950b2ebee3495a999fea4c70b2eede"/>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1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7575_1*i*10"/>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eb3a3e7619f44262a58f8c4694f34e8d"/>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4_1"/>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4_1"/>
  <p:tag name="KSO_WM_UNIT_FILL_FORE_SCHEMECOLOR_INDEX_BRIGHTNESS" val="0"/>
  <p:tag name="KSO_WM_UNIT_FILL_FORE_SCHEMECOLOR_INDEX" val="14"/>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 name="KSO_WM_UNIT_DIAGRAM_SCHEMECOLOR_ID" val="6"/>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4_2"/>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4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6"/>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4_3"/>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4_3"/>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6"/>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a*1_4_1"/>
  <p:tag name="KSO_WM_TEMPLATE_CATEGORY" val="diagram"/>
  <p:tag name="KSO_WM_TEMPLATE_INDEX" val="20210689"/>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UNIT_VALUE" val="4"/>
  <p:tag name="KSO_WM_DIAGRAM_GROUP_CODE" val="l1-1"/>
  <p:tag name="KSO_WM_UNIT_TYPE" val="l_h_a"/>
  <p:tag name="KSO_WM_UNIT_INDEX" val="1_4_1"/>
  <p:tag name="KSO_WM_UNIT_TEXT_FILL_FORE_SCHEMECOLOR_INDEX_BRIGHTNESS" val="0"/>
  <p:tag name="KSO_WM_UNIT_TEXT_FILL_FORE_SCHEMECOLOR_INDEX" val="14"/>
  <p:tag name="KSO_WM_UNIT_TEXT_FILL_TYPE" val="1"/>
  <p:tag name="KSO_WM_UNIT_USESOURCEFORMAT_APPLY" val="1"/>
  <p:tag name="KSO_WM_UNIT_DIAGRAM_SCHEMECOLOR_ID" val="6"/>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f*1_4_1"/>
  <p:tag name="KSO_WM_TEMPLATE_CATEGORY" val="diagram"/>
  <p:tag name="KSO_WM_TEMPLATE_INDEX" val="20210689"/>
  <p:tag name="KSO_WM_UNIT_LAYERLEVEL" val="1_1_1"/>
  <p:tag name="KSO_WM_TAG_VERSION" val="1.0"/>
  <p:tag name="KSO_WM_BEAUTIFY_FLAG" val="#wm#"/>
  <p:tag name="KSO_WM_UNIT_SUBTYPE" val="a"/>
  <p:tag name="KSO_WM_UNIT_PRESET_TEXT" val="在此输入正文准确理解你所传达的信息"/>
  <p:tag name="KSO_WM_UNIT_NOCLEAR" val="0"/>
  <p:tag name="KSO_WM_UNIT_VALUE" val="40"/>
  <p:tag name="KSO_WM_DIAGRAM_GROUP_CODE" val="l1-1"/>
  <p:tag name="KSO_WM_UNIT_TYPE" val="l_h_f"/>
  <p:tag name="KSO_WM_UNIT_INDEX" val="1_4_1"/>
  <p:tag name="KSO_WM_UNIT_TEXT_FILL_FORE_SCHEMECOLOR_INDEX_BRIGHTNESS" val="0.25"/>
  <p:tag name="KSO_WM_UNIT_TEXT_FILL_FORE_SCHEMECOLOR_INDEX" val="13"/>
  <p:tag name="KSO_WM_UNIT_TEXT_FILL_TYPE" val="1"/>
  <p:tag name="KSO_WM_UNIT_USESOURCEFORMAT_APPLY" val="1"/>
  <p:tag name="KSO_WM_UNIT_DIAGRAM_SCHEMECOLOR_ID" val="6"/>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3_1"/>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3_1"/>
  <p:tag name="KSO_WM_UNIT_FILL_FORE_SCHEMECOLOR_INDEX_BRIGHTNESS" val="0"/>
  <p:tag name="KSO_WM_UNIT_FILL_FORE_SCHEMECOLOR_INDEX" val="14"/>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 name="KSO_WM_UNIT_DIAGRAM_SCHEMECOLOR_ID" val="6"/>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3_2"/>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3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6"/>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3_3"/>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3_3"/>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6"/>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a*1_3_1"/>
  <p:tag name="KSO_WM_TEMPLATE_CATEGORY" val="diagram"/>
  <p:tag name="KSO_WM_TEMPLATE_INDEX" val="20210689"/>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UNIT_VALUE" val="4"/>
  <p:tag name="KSO_WM_DIAGRAM_GROUP_CODE" val="l1-1"/>
  <p:tag name="KSO_WM_UNIT_TYPE" val="l_h_a"/>
  <p:tag name="KSO_WM_UNIT_INDEX" val="1_3_1"/>
  <p:tag name="KSO_WM_UNIT_TEXT_FILL_FORE_SCHEMECOLOR_INDEX_BRIGHTNESS" val="0"/>
  <p:tag name="KSO_WM_UNIT_TEXT_FILL_FORE_SCHEMECOLOR_INDEX" val="14"/>
  <p:tag name="KSO_WM_UNIT_TEXT_FILL_TYPE" val="1"/>
  <p:tag name="KSO_WM_UNIT_USESOURCEFORMAT_APPLY" val="1"/>
  <p:tag name="KSO_WM_UNIT_DIAGRAM_SCHEMECOLOR_ID" val="6"/>
</p:tagLst>
</file>

<file path=ppt/tags/tag1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f*1_3_1"/>
  <p:tag name="KSO_WM_TEMPLATE_CATEGORY" val="diagram"/>
  <p:tag name="KSO_WM_TEMPLATE_INDEX" val="20210689"/>
  <p:tag name="KSO_WM_UNIT_LAYERLEVEL" val="1_1_1"/>
  <p:tag name="KSO_WM_TAG_VERSION" val="1.0"/>
  <p:tag name="KSO_WM_BEAUTIFY_FLAG" val="#wm#"/>
  <p:tag name="KSO_WM_UNIT_SUBTYPE" val="a"/>
  <p:tag name="KSO_WM_UNIT_PRESET_TEXT" val="在此输入正文准确理解你所传达的信息"/>
  <p:tag name="KSO_WM_UNIT_NOCLEAR" val="0"/>
  <p:tag name="KSO_WM_UNIT_VALUE" val="40"/>
  <p:tag name="KSO_WM_DIAGRAM_GROUP_CODE" val="l1-1"/>
  <p:tag name="KSO_WM_UNIT_TYPE" val="l_h_f"/>
  <p:tag name="KSO_WM_UNIT_INDEX" val="1_3_1"/>
  <p:tag name="KSO_WM_UNIT_TEXT_FILL_FORE_SCHEMECOLOR_INDEX_BRIGHTNESS" val="0.25"/>
  <p:tag name="KSO_WM_UNIT_TEXT_FILL_FORE_SCHEMECOLOR_INDEX" val="13"/>
  <p:tag name="KSO_WM_UNIT_TEXT_FILL_TYPE" val="1"/>
  <p:tag name="KSO_WM_UNIT_USESOURCEFORMAT_APPLY" val="1"/>
  <p:tag name="KSO_WM_UNIT_DIAGRAM_SCHEMECOLOR_ID" val="6"/>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2_1"/>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2_1"/>
  <p:tag name="KSO_WM_UNIT_FILL_FORE_SCHEMECOLOR_INDEX_BRIGHTNESS" val="0"/>
  <p:tag name="KSO_WM_UNIT_FILL_FORE_SCHEMECOLOR_INDEX" val="14"/>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 name="KSO_WM_UNIT_DIAGRAM_SCHEMECOLOR_ID" val="6"/>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2_2"/>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2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6"/>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2_3"/>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2_3"/>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6"/>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a*1_2_1"/>
  <p:tag name="KSO_WM_TEMPLATE_CATEGORY" val="diagram"/>
  <p:tag name="KSO_WM_TEMPLATE_INDEX" val="20210689"/>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UNIT_VALUE" val="4"/>
  <p:tag name="KSO_WM_DIAGRAM_GROUP_CODE" val="l1-1"/>
  <p:tag name="KSO_WM_UNIT_TYPE" val="l_h_a"/>
  <p:tag name="KSO_WM_UNIT_INDEX" val="1_2_1"/>
  <p:tag name="KSO_WM_UNIT_TEXT_FILL_FORE_SCHEMECOLOR_INDEX_BRIGHTNESS" val="0"/>
  <p:tag name="KSO_WM_UNIT_TEXT_FILL_FORE_SCHEMECOLOR_INDEX" val="14"/>
  <p:tag name="KSO_WM_UNIT_TEXT_FILL_TYPE" val="1"/>
  <p:tag name="KSO_WM_UNIT_USESOURCEFORMAT_APPLY" val="1"/>
  <p:tag name="KSO_WM_UNIT_DIAGRAM_SCHEMECOLOR_ID" val="6"/>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f*1_2_1"/>
  <p:tag name="KSO_WM_TEMPLATE_CATEGORY" val="diagram"/>
  <p:tag name="KSO_WM_TEMPLATE_INDEX" val="20210689"/>
  <p:tag name="KSO_WM_UNIT_LAYERLEVEL" val="1_1_1"/>
  <p:tag name="KSO_WM_TAG_VERSION" val="1.0"/>
  <p:tag name="KSO_WM_BEAUTIFY_FLAG" val="#wm#"/>
  <p:tag name="KSO_WM_UNIT_SUBTYPE" val="a"/>
  <p:tag name="KSO_WM_UNIT_PRESET_TEXT" val="在此输入正文准确理解你所传达的信息"/>
  <p:tag name="KSO_WM_UNIT_NOCLEAR" val="0"/>
  <p:tag name="KSO_WM_UNIT_VALUE" val="40"/>
  <p:tag name="KSO_WM_DIAGRAM_GROUP_CODE" val="l1-1"/>
  <p:tag name="KSO_WM_UNIT_TYPE" val="l_h_f"/>
  <p:tag name="KSO_WM_UNIT_INDEX" val="1_2_1"/>
  <p:tag name="KSO_WM_UNIT_TEXT_FILL_FORE_SCHEMECOLOR_INDEX_BRIGHTNESS" val="0.25"/>
  <p:tag name="KSO_WM_UNIT_TEXT_FILL_FORE_SCHEMECOLOR_INDEX" val="13"/>
  <p:tag name="KSO_WM_UNIT_TEXT_FILL_TYPE" val="1"/>
  <p:tag name="KSO_WM_UNIT_USESOURCEFORMAT_APPLY" val="1"/>
  <p:tag name="KSO_WM_UNIT_DIAGRAM_SCHEMECOLOR_ID" val="6"/>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1_1"/>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1_1"/>
  <p:tag name="KSO_WM_UNIT_FILL_FORE_SCHEMECOLOR_INDEX_BRIGHTNESS" val="0"/>
  <p:tag name="KSO_WM_UNIT_FILL_FORE_SCHEMECOLOR_INDEX" val="14"/>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 name="KSO_WM_UNIT_DIAGRAM_SCHEMECOLOR_ID" val="6"/>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1_2"/>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1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6"/>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1_3"/>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1_3"/>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6"/>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a*1_1_1"/>
  <p:tag name="KSO_WM_TEMPLATE_CATEGORY" val="diagram"/>
  <p:tag name="KSO_WM_TEMPLATE_INDEX" val="20210689"/>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UNIT_VALUE" val="4"/>
  <p:tag name="KSO_WM_DIAGRAM_GROUP_CODE" val="l1-1"/>
  <p:tag name="KSO_WM_UNIT_TYPE" val="l_h_a"/>
  <p:tag name="KSO_WM_UNIT_INDEX" val="1_1_1"/>
  <p:tag name="KSO_WM_UNIT_TEXT_FILL_FORE_SCHEMECOLOR_INDEX_BRIGHTNESS" val="0"/>
  <p:tag name="KSO_WM_UNIT_TEXT_FILL_FORE_SCHEMECOLOR_INDEX" val="14"/>
  <p:tag name="KSO_WM_UNIT_TEXT_FILL_TYPE" val="1"/>
  <p:tag name="KSO_WM_UNIT_USESOURCEFORMAT_APPLY" val="1"/>
  <p:tag name="KSO_WM_UNIT_DIAGRAM_SCHEMECOLOR_ID" val="6"/>
</p:tagLst>
</file>

<file path=ppt/tags/tag1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f*1_1_1"/>
  <p:tag name="KSO_WM_TEMPLATE_CATEGORY" val="diagram"/>
  <p:tag name="KSO_WM_TEMPLATE_INDEX" val="20210689"/>
  <p:tag name="KSO_WM_UNIT_LAYERLEVEL" val="1_1_1"/>
  <p:tag name="KSO_WM_TAG_VERSION" val="1.0"/>
  <p:tag name="KSO_WM_BEAUTIFY_FLAG" val="#wm#"/>
  <p:tag name="KSO_WM_UNIT_SUBTYPE" val="a"/>
  <p:tag name="KSO_WM_UNIT_PRESET_TEXT" val="在此输入正文准确理解你所传达的信息"/>
  <p:tag name="KSO_WM_UNIT_NOCLEAR" val="0"/>
  <p:tag name="KSO_WM_UNIT_VALUE" val="40"/>
  <p:tag name="KSO_WM_DIAGRAM_GROUP_CODE" val="l1-1"/>
  <p:tag name="KSO_WM_UNIT_TYPE" val="l_h_f"/>
  <p:tag name="KSO_WM_UNIT_INDEX" val="1_1_1"/>
  <p:tag name="KSO_WM_UNIT_TEXT_FILL_FORE_SCHEMECOLOR_INDEX_BRIGHTNESS" val="0.25"/>
  <p:tag name="KSO_WM_UNIT_TEXT_FILL_FORE_SCHEMECOLOR_INDEX" val="13"/>
  <p:tag name="KSO_WM_UNIT_TEXT_FILL_TYPE" val="1"/>
  <p:tag name="KSO_WM_UNIT_USESOURCEFORMAT_APPLY" val="1"/>
  <p:tag name="KSO_WM_UNIT_DIAGRAM_SCHEMECOLOR_ID" val="6"/>
</p:tagLst>
</file>

<file path=ppt/tags/tag141.xml><?xml version="1.0" encoding="utf-8"?>
<p:tagLst xmlns:p="http://schemas.openxmlformats.org/presentationml/2006/main">
  <p:tag name="KSO_WM_UNIT_BLOCK" val="0"/>
  <p:tag name="KSO_WM_UNIT_DEC_AREA_ID" val="30a2504febc34bd1af9864aa03396e49"/>
  <p:tag name="KSO_WM_UNIT_SM_LIMIT_TYPE" val="2"/>
  <p:tag name="KSO_WM_UNIT_HIGHLIGHT" val="0"/>
  <p:tag name="KSO_WM_UNIT_COMPATIBLE" val="0"/>
  <p:tag name="KSO_WM_UNIT_DIAGRAM_ISNUMVISUAL" val="0"/>
  <p:tag name="KSO_WM_UNIT_DIAGRAM_ISREFERUNIT" val="0"/>
  <p:tag name="KSO_WM_UNIT_TYPE" val="i"/>
  <p:tag name="KSO_WM_UNIT_INDEX" val="11"/>
  <p:tag name="KSO_WM_UNIT_ID" val="diagram20207575_1*i*11"/>
  <p:tag name="KSO_WM_TEMPLATE_CATEGORY" val="diagram"/>
  <p:tag name="KSO_WM_TEMPLATE_INDEX" val="2020757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d7460cafe44fab1839bd1a"/>
  <p:tag name="KSO_WM_CHIP_XID" val="5ed212f9daf2e53b70be3eb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0"/>
  <p:tag name="KSO_WM_TEMPLATE_ASSEMBLE_XID" val="60656e6e4054ed1e2fb7f894"/>
  <p:tag name="KSO_WM_TEMPLATE_ASSEMBLE_GROUPID" val="60656e6e4054ed1e2fb7f894"/>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7575_1*i*12"/>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_AREA_ID" val="eea7d300e8a440ea9bf30f76c40d68d4"/>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CHIP_GROUPID" val="5ed7460cafe44fab1839bd1a"/>
  <p:tag name="KSO_WM_CHIP_XID" val="5ed212f9daf2e53b70be3eb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0"/>
  <p:tag name="KSO_WM_TEMPLATE_ASSEMBLE_XID" val="60656e6e4054ed1e2fb7f894"/>
  <p:tag name="KSO_WM_TEMPLATE_ASSEMBLE_GROUPID" val="60656e6e4054ed1e2fb7f894"/>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7575_1*i*1"/>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_AREA_ID" val="7090df619eb24a29be860caa3f1e17f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d7460cafe44fab1839bd1a"/>
  <p:tag name="KSO_WM_CHIP_XID" val="5ed212f9daf2e53b70be3eb1"/>
  <p:tag name="KSO_WM_TEMPLATE_ASSEMBLE_XID" val="60656e6e4054ed1e2fb7f894"/>
  <p:tag name="KSO_WM_TEMPLATE_ASSEMBLE_GROUPID" val="60656e6e4054ed1e2fb7f894"/>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7575_1*i*2"/>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EC_AREA_ID" val="008b2d3867524338a4cb096811b1bae7"/>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5"/>
  <p:tag name="KSO_WM_TEMPLATE_ASSEMBLE_XID" val="60656e6e4054ed1e2fb7f894"/>
  <p:tag name="KSO_WM_TEMPLATE_ASSEMBLE_GROUPID" val="60656e6e4054ed1e2fb7f894"/>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7575_1*i*3"/>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1633926b034d47d5b76db74a46673418"/>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7575_1*i*4"/>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4cde5c3a353543559ccf52c032d187a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7575_1*i*5"/>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e1ac2e52681843d0836ae71a8348414c"/>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7575_1*i*6"/>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_AREA_ID" val="846c5bceac97498ea01ab27e1af65450"/>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d7460cafe44fab1839bd1a"/>
  <p:tag name="KSO_WM_CHIP_XID" val="5ed212f9daf2e53b70be3eb1"/>
  <p:tag name="KSO_WM_TEMPLATE_ASSEMBLE_XID" val="60656e6e4054ed1e2fb7f894"/>
  <p:tag name="KSO_WM_TEMPLATE_ASSEMBLE_GROUPID" val="60656e6e4054ed1e2fb7f894"/>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7575_1*i*7"/>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EC_AREA_ID" val="df2cb7a8eab04bd7a138f79bef914df6"/>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5"/>
  <p:tag name="KSO_WM_TEMPLATE_ASSEMBLE_XID" val="60656e6e4054ed1e2fb7f894"/>
  <p:tag name="KSO_WM_TEMPLATE_ASSEMBLE_GROUPID" val="60656e6e4054ed1e2fb7f894"/>
</p:tagLst>
</file>

<file path=ppt/tags/tag1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7575_1*i*8"/>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44db627f571c4a2a8e2c26a4a2d3f54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7575_1*i*9"/>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c7950b2ebee3495a999fea4c70b2eede"/>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7575_1*i*10"/>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eb3a3e7619f44262a58f8c4694f34e8d"/>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153.xml><?xml version="1.0" encoding="utf-8"?>
<p:tagLst xmlns:p="http://schemas.openxmlformats.org/presentationml/2006/main">
  <p:tag name="KSO_WM_UNIT_BLOCK" val="0"/>
  <p:tag name="KSO_WM_UNIT_DEC_AREA_ID" val="30a2504febc34bd1af9864aa03396e49"/>
  <p:tag name="KSO_WM_UNIT_SM_LIMIT_TYPE" val="2"/>
  <p:tag name="KSO_WM_UNIT_HIGHLIGHT" val="0"/>
  <p:tag name="KSO_WM_UNIT_COMPATIBLE" val="0"/>
  <p:tag name="KSO_WM_UNIT_DIAGRAM_ISNUMVISUAL" val="0"/>
  <p:tag name="KSO_WM_UNIT_DIAGRAM_ISREFERUNIT" val="0"/>
  <p:tag name="KSO_WM_UNIT_TYPE" val="i"/>
  <p:tag name="KSO_WM_UNIT_INDEX" val="11"/>
  <p:tag name="KSO_WM_UNIT_ID" val="diagram20207575_1*i*11"/>
  <p:tag name="KSO_WM_TEMPLATE_CATEGORY" val="diagram"/>
  <p:tag name="KSO_WM_TEMPLATE_INDEX" val="2020757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d7460cafe44fab1839bd1a"/>
  <p:tag name="KSO_WM_CHIP_XID" val="5ed212f9daf2e53b70be3eb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0"/>
  <p:tag name="KSO_WM_TEMPLATE_ASSEMBLE_XID" val="60656e6e4054ed1e2fb7f894"/>
  <p:tag name="KSO_WM_TEMPLATE_ASSEMBLE_GROUPID" val="60656e6e4054ed1e2fb7f894"/>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7575_1*i*12"/>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_AREA_ID" val="eea7d300e8a440ea9bf30f76c40d68d4"/>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CHIP_GROUPID" val="5ed7460cafe44fab1839bd1a"/>
  <p:tag name="KSO_WM_CHIP_XID" val="5ed212f9daf2e53b70be3eb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0"/>
  <p:tag name="KSO_WM_TEMPLATE_ASSEMBLE_XID" val="60656e6e4054ed1e2fb7f894"/>
  <p:tag name="KSO_WM_TEMPLATE_ASSEMBLE_GROUPID" val="60656e6e4054ed1e2fb7f894"/>
</p:tagLst>
</file>

<file path=ppt/tags/tag155.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156.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157.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158.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5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6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6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6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68.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169.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17.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Lst>
</file>

<file path=ppt/tags/tag1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189.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1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90.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33_1*i*1"/>
  <p:tag name="KSO_WM_TEMPLATE_CATEGORY" val="diagram"/>
  <p:tag name="KSO_WM_TEMPLATE_INDEX" val="20194733"/>
  <p:tag name="KSO_WM_UNIT_LAYERLEVEL" val="1"/>
  <p:tag name="KSO_WM_TAG_VERSION" val="1.0"/>
  <p:tag name="KSO_WM_BEAUTIFY_FLAG" val="#wm#"/>
  <p:tag name="KSO_WM_UNIT_COLOR_SCHEME_SHAPE_ID" val="13"/>
  <p:tag name="KSO_WM_UNIT_COLOR_SCHEME_PARENT_PAGE" val="0_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33_1*i*3"/>
  <p:tag name="KSO_WM_TEMPLATE_CATEGORY" val="diagram"/>
  <p:tag name="KSO_WM_TEMPLATE_INDEX" val="20194733"/>
  <p:tag name="KSO_WM_UNIT_LAYERLEVEL" val="1"/>
  <p:tag name="KSO_WM_TAG_VERSION" val="1.0"/>
  <p:tag name="KSO_WM_BEAUTIFY_FLAG" val="#wm#"/>
  <p:tag name="KSO_WM_UNIT_COLOR_SCHEME_SHAPE_ID" val="11"/>
  <p:tag name="KSO_WM_UNIT_COLOR_SCHEME_PARENT_PAGE" val="0_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33_1*i*2"/>
  <p:tag name="KSO_WM_TEMPLATE_CATEGORY" val="diagram"/>
  <p:tag name="KSO_WM_TEMPLATE_INDEX" val="20194733"/>
  <p:tag name="KSO_WM_UNIT_LAYERLEVEL" val="1"/>
  <p:tag name="KSO_WM_TAG_VERSION" val="1.0"/>
  <p:tag name="KSO_WM_BEAUTIFY_FLAG" val="#wm#"/>
  <p:tag name="KSO_WM_UNIT_COLOR_SCHEME_SHAPE_ID" val="12"/>
  <p:tag name="KSO_WM_UNIT_COLOR_SCHEME_PARENT_PAGE" val="0_1"/>
  <p:tag name="KSO_WM_UNIT_DECOLORIZATION" val="1"/>
  <p:tag name="KSO_WM_UNIT_SUBTYPE" val="h"/>
  <p:tag name="KSO_WM_UNIT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33_1*i*5"/>
  <p:tag name="KSO_WM_TEMPLATE_CATEGORY" val="diagram"/>
  <p:tag name="KSO_WM_TEMPLATE_INDEX" val="20194733"/>
  <p:tag name="KSO_WM_UNIT_LAYERLEVEL" val="1"/>
  <p:tag name="KSO_WM_TAG_VERSION" val="1.0"/>
  <p:tag name="KSO_WM_BEAUTIFY_FLAG" val="#wm#"/>
  <p:tag name="KSO_WM_UNIT_COLOR_SCHEME_SHAPE_ID" val="14"/>
  <p:tag name="KSO_WM_UNIT_COLOR_SCHEME_PARENT_PAGE" val="0_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33_1*i*4"/>
  <p:tag name="KSO_WM_TEMPLATE_CATEGORY" val="diagram"/>
  <p:tag name="KSO_WM_TEMPLATE_INDEX" val="20194733"/>
  <p:tag name="KSO_WM_UNIT_LAYERLEVEL" val="1"/>
  <p:tag name="KSO_WM_TAG_VERSION" val="1.0"/>
  <p:tag name="KSO_WM_BEAUTIFY_FLAG" val="#wm#"/>
  <p:tag name="KSO_WM_UNIT_COLOR_SCHEME_SHAPE_ID" val="15"/>
  <p:tag name="KSO_WM_UNIT_COLOR_SCHEME_PARENT_PAGE" val="0_1"/>
  <p:tag name="KSO_WM_UNIT_BK_DARK_LIGHT" val="2"/>
</p:tagLst>
</file>

<file path=ppt/tags/tag196.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13;请言简意赅的阐述观点，并根据需要酌情增减文字。&#13;单击此处添加小标题:&#13;您的正文已经字字珠玑，但信息却千丝万缕，需要用更多的文字来表述。&#13;但请您尽可能提炼思想的精髓，恰如其分的表达观点，往往事半功倍。"/>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733_1*f*1"/>
  <p:tag name="KSO_WM_TEMPLATE_CATEGORY" val="diagram"/>
  <p:tag name="KSO_WM_TEMPLATE_INDEX" val="20194733"/>
  <p:tag name="KSO_WM_UNIT_LAYERLEVEL" val="1"/>
  <p:tag name="KSO_WM_TAG_VERSION" val="1.0"/>
  <p:tag name="KSO_WM_BEAUTIFY_FLAG" val="#wm#"/>
  <p:tag name="KSO_WM_UNIT_COLOR_SCHEME_SHAPE_ID" val="3"/>
  <p:tag name="KSO_WM_UNIT_COLOR_SCHEME_PARENT_PAGE" val="0_1"/>
  <p:tag name="KSO_WM_UNIT_SUBTYPE" val="a"/>
</p:tagLst>
</file>

<file path=ppt/tags/tag197.xml><?xml version="1.0" encoding="utf-8"?>
<p:tagLst xmlns:p="http://schemas.openxmlformats.org/presentationml/2006/main">
  <p:tag name="KSO_WM_UNIT_TEXT_PART_ID_V2" val="a-3-2"/>
  <p:tag name="KSO_WM_UNIT_ISCONTENTSTITLE" val="0"/>
  <p:tag name="KSO_WM_UNIT_PRESET_TEXT" val="单击添加大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33_1*a*1"/>
  <p:tag name="KSO_WM_TEMPLATE_CATEGORY" val="diagram"/>
  <p:tag name="KSO_WM_TEMPLATE_INDEX" val="20194733"/>
  <p:tag name="KSO_WM_UNIT_LAYERLEVEL" val="1"/>
  <p:tag name="KSO_WM_TAG_VERSION" val="1.0"/>
  <p:tag name="KSO_WM_BEAUTIFY_FLAG" val="#wm#"/>
  <p:tag name="KSO_WM_UNIT_COLOR_SCHEME_SHAPE_ID" val="16"/>
  <p:tag name="KSO_WM_UNIT_COLOR_SCHEME_PARENT_PAGE" val="0_1"/>
  <p:tag name="KSO_WM_UNIT_ISNUMDGMTITLE" val="0"/>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33_1*i*6"/>
  <p:tag name="KSO_WM_TEMPLATE_CATEGORY" val="diagram"/>
  <p:tag name="KSO_WM_TEMPLATE_INDEX" val="20194733"/>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33_1*i*7"/>
  <p:tag name="KSO_WM_TEMPLATE_CATEGORY" val="diagram"/>
  <p:tag name="KSO_WM_TEMPLATE_INDEX" val="20194733"/>
  <p:tag name="KSO_WM_UNIT_LAYERLEVEL" val="1"/>
  <p:tag name="KSO_WM_TAG_VERSION" val="1.0"/>
  <p:tag name="KSO_WM_BEAUTIFY_FLAG" val="#wm#"/>
</p:tagLst>
</file>

<file path=ppt/tags/tag2.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2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33_1*i*8"/>
  <p:tag name="KSO_WM_TEMPLATE_CATEGORY" val="diagram"/>
  <p:tag name="KSO_WM_TEMPLATE_INDEX" val="20194733"/>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33_1*i*9"/>
  <p:tag name="KSO_WM_TEMPLATE_CATEGORY" val="diagram"/>
  <p:tag name="KSO_WM_TEMPLATE_INDEX" val="20194733"/>
  <p:tag name="KSO_WM_UNIT_LAYERLEVEL" val="1"/>
  <p:tag name="KSO_WM_TAG_VERSION" val="1.0"/>
  <p:tag name="KSO_WM_BEAUTIFY_FLAG" val="#wm#"/>
</p:tagLst>
</file>

<file path=ppt/tags/tag202.xml><?xml version="1.0" encoding="utf-8"?>
<p:tagLst xmlns:p="http://schemas.openxmlformats.org/presentationml/2006/main">
  <p:tag name="KSO_WM_SLIDE_ID" val="diagram20194733_1"/>
  <p:tag name="KSO_WM_SLIDE_ITEM_CNT" val="0"/>
  <p:tag name="KSO_WM_SLIDE_INDEX" val="1"/>
  <p:tag name="KSO_WM_TAG_VERSION" val="1.0"/>
  <p:tag name="KSO_WM_BEAUTIFY_FLAG" val="#wm#"/>
  <p:tag name="KSO_WM_TEMPLATE_CATEGORY" val="diagram"/>
  <p:tag name="KSO_WM_TEMPLATE_INDEX" val="20194733"/>
  <p:tag name="KSO_WM_SLIDE_LAYOUT" val="a_f_i"/>
  <p:tag name="KSO_WM_SLIDE_LAYOUT_CNT" val="1_1_1"/>
  <p:tag name="KSO_WM_SLIDE_TYPE" val="text"/>
  <p:tag name="KSO_WM_SLIDE_SUBTYPE" val="pureTxt"/>
  <p:tag name="KSO_WM_SLIDE_SIZE" val="934*540"/>
  <p:tag name="KSO_WM_SLIDE_POSITION" val="26*0"/>
  <p:tag name="KSO_WM_SLIDE_COLORSCHEME_VERSION" val="3.2"/>
  <p:tag name="KSO_WM_TEMPLATE_SUBCATEGORY" val="0"/>
  <p:tag name="KSO_WM_TEMPLATE_MASTER_TYPE" val="0"/>
  <p:tag name="KSO_WM_TEMPLATE_COLOR_TYPE"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2_1*i*1"/>
  <p:tag name="KSO_WM_TEMPLATE_CATEGORY" val="diagram"/>
  <p:tag name="KSO_WM_TEMPLATE_INDEX" val="20194722"/>
  <p:tag name="KSO_WM_UNIT_LAYERLEVEL" val="1"/>
  <p:tag name="KSO_WM_TAG_VERSION" val="1.0"/>
  <p:tag name="KSO_WM_BEAUTIFY_FLAG" val="#wm#"/>
  <p:tag name="KSO_WM_UNIT_COLOR_SCHEME_SHAPE_ID" val="6"/>
  <p:tag name="KSO_WM_UNIT_COLOR_SCHEME_PARENT_PAGE" val="0_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2_1*i*2"/>
  <p:tag name="KSO_WM_TEMPLATE_CATEGORY" val="diagram"/>
  <p:tag name="KSO_WM_TEMPLATE_INDEX" val="20194722"/>
  <p:tag name="KSO_WM_UNIT_LAYERLEVEL" val="1"/>
  <p:tag name="KSO_WM_TAG_VERSION" val="1.0"/>
  <p:tag name="KSO_WM_BEAUTIFY_FLAG" val="#wm#"/>
  <p:tag name="KSO_WM_UNIT_COLOR_SCHEME_SHAPE_ID" val="7"/>
  <p:tag name="KSO_WM_UNIT_COLOR_SCHEME_PARENT_PAGE" val="0_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2_1*i*3"/>
  <p:tag name="KSO_WM_TEMPLATE_CATEGORY" val="diagram"/>
  <p:tag name="KSO_WM_TEMPLATE_INDEX" val="20194722"/>
  <p:tag name="KSO_WM_UNIT_LAYERLEVEL" val="1"/>
  <p:tag name="KSO_WM_TAG_VERSION" val="1.0"/>
  <p:tag name="KSO_WM_BEAUTIFY_FLAG" val="#wm#"/>
  <p:tag name="KSO_WM_UNIT_COLOR_SCHEME_SHAPE_ID" val="9"/>
  <p:tag name="KSO_WM_UNIT_COLOR_SCHEME_PARENT_PAGE" val="0_1"/>
</p:tagLst>
</file>

<file path=ppt/tags/tag206.xml><?xml version="1.0" encoding="utf-8"?>
<p:tagLst xmlns:p="http://schemas.openxmlformats.org/presentationml/2006/main">
  <p:tag name="KSO_WM_UNIT_TEXT_PART_ID_V2" val="a-1-2"/>
  <p:tag name="KSO_WM_UNIT_ISCONTENTSTITLE" val="0"/>
  <p:tag name="KSO_WM_UNIT_PRESET_TEXT" val="单击添加大标题"/>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722_1*a*1"/>
  <p:tag name="KSO_WM_TEMPLATE_CATEGORY" val="diagram"/>
  <p:tag name="KSO_WM_TEMPLATE_INDEX" val="20194722"/>
  <p:tag name="KSO_WM_UNIT_LAYERLEVEL" val="1"/>
  <p:tag name="KSO_WM_TAG_VERSION" val="1.0"/>
  <p:tag name="KSO_WM_BEAUTIFY_FLAG" val="#wm#"/>
  <p:tag name="KSO_WM_UNIT_COLOR_SCHEME_SHAPE_ID" val="2"/>
  <p:tag name="KSO_WM_UNIT_COLOR_SCHEME_PARENT_PAGE" val="0_1"/>
</p:tagLst>
</file>

<file path=ppt/tags/tag207.xml><?xml version="1.0" encoding="utf-8"?>
<p:tagLst xmlns:p="http://schemas.openxmlformats.org/presentationml/2006/main">
  <p:tag name="KSO_WM_UNIT_TEXT_PART_ID_V2" val="d-2-2"/>
  <p:tag name="KSO_WM_UNIT_PRESET_TEXT" val="单击此处添加小标题:&#13;点击此处添加正文，文字是您思想的提炼。&#13;为了最终呈现发布的良好效果，言简意赅阐述。&#13;单击此处添加小标题：&#13;即便信息错综复杂，需要更多的文字来表述。&#13;恰如其分的表达观点，往往事半功倍。"/>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722_1*f*1"/>
  <p:tag name="KSO_WM_TEMPLATE_CATEGORY" val="diagram"/>
  <p:tag name="KSO_WM_TEMPLATE_INDEX" val="20194722"/>
  <p:tag name="KSO_WM_UNIT_LAYERLEVEL" val="1"/>
  <p:tag name="KSO_WM_TAG_VERSION" val="1.0"/>
  <p:tag name="KSO_WM_BEAUTIFY_FLAG" val="#wm#"/>
  <p:tag name="KSO_WM_UNIT_COLOR_SCHEME_SHAPE_ID" val="3"/>
  <p:tag name="KSO_WM_UNIT_COLOR_SCHEME_PARENT_PAGE" val="0_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2_1*i*4"/>
  <p:tag name="KSO_WM_TEMPLATE_CATEGORY" val="diagram"/>
  <p:tag name="KSO_WM_TEMPLATE_INDEX" val="20194722"/>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22_1*i*5"/>
  <p:tag name="KSO_WM_TEMPLATE_CATEGORY" val="diagram"/>
  <p:tag name="KSO_WM_TEMPLATE_INDEX" val="20194722"/>
  <p:tag name="KSO_WM_UNIT_LAYERLEVEL" val="1"/>
  <p:tag name="KSO_WM_TAG_VERSION" val="1.0"/>
  <p:tag name="KSO_WM_BEAUTIFY_FLAG" val="#wm#"/>
</p:tagLst>
</file>

<file path=ppt/tags/tag2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22_1*i*6"/>
  <p:tag name="KSO_WM_TEMPLATE_CATEGORY" val="diagram"/>
  <p:tag name="KSO_WM_TEMPLATE_INDEX" val="20194722"/>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22_1*i*7"/>
  <p:tag name="KSO_WM_TEMPLATE_CATEGORY" val="diagram"/>
  <p:tag name="KSO_WM_TEMPLATE_INDEX" val="20194722"/>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22_1*i*8"/>
  <p:tag name="KSO_WM_TEMPLATE_CATEGORY" val="diagram"/>
  <p:tag name="KSO_WM_TEMPLATE_INDEX" val="20194722"/>
  <p:tag name="KSO_WM_UNIT_LAYERLEVEL" val="1"/>
  <p:tag name="KSO_WM_TAG_VERSION" val="1.0"/>
  <p:tag name="KSO_WM_BEAUTIFY_FLAG" val="#wm#"/>
</p:tagLst>
</file>

<file path=ppt/tags/tag213.xml><?xml version="1.0" encoding="utf-8"?>
<p:tagLst xmlns:p="http://schemas.openxmlformats.org/presentationml/2006/main">
  <p:tag name="KSO_WM_BEAUTIFY_FLAG" val="#wm#"/>
  <p:tag name="KSO_WM_TEMPLATE_CATEGORY" val="diagram"/>
  <p:tag name="KSO_WM_TEMPLATE_INDEX" val="20194722"/>
  <p:tag name="KSO_WM_SLIDE_ID" val="diagram20194722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52*480"/>
  <p:tag name="KSO_WM_SLIDE_POSITION" val="7*27"/>
  <p:tag name="KSO_WM_SLIDE_COLORSCHEME_VERSION" val="3.2"/>
  <p:tag name="KSO_WM_TEMPLATE_SUBCATEGORY" val="0"/>
  <p:tag name="KSO_WM_TEMPLATE_MASTER_TYPE" val="0"/>
  <p:tag name="KSO_WM_TEMPLATE_COLOR_TYPE"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645_1*i*1"/>
  <p:tag name="KSO_WM_TEMPLATE_CATEGORY" val="diagram"/>
  <p:tag name="KSO_WM_TEMPLATE_INDEX" val="20194645"/>
  <p:tag name="KSO_WM_UNIT_LAYERLEVEL" val="1"/>
  <p:tag name="KSO_WM_TAG_VERSION" val="1.0"/>
  <p:tag name="KSO_WM_BEAUTIFY_FLAG" val="#wm#"/>
  <p:tag name="KSO_WM_UNIT_COLOR_SCHEME_SHAPE_ID" val="21"/>
  <p:tag name="KSO_WM_UNIT_COLOR_SCHEME_PARENT_PAGE" val="0_1"/>
  <p:tag name="KSO_WM_UNIT_DECOLORIZATION"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645_1*i*2"/>
  <p:tag name="KSO_WM_TEMPLATE_CATEGORY" val="diagram"/>
  <p:tag name="KSO_WM_TEMPLATE_INDEX" val="20194645"/>
  <p:tag name="KSO_WM_UNIT_LAYERLEVEL" val="1"/>
  <p:tag name="KSO_WM_TAG_VERSION" val="1.0"/>
  <p:tag name="KSO_WM_BEAUTIFY_FLAG" val="#wm#"/>
  <p:tag name="KSO_WM_UNIT_COLOR_SCHEME_SHAPE_ID" val="22"/>
  <p:tag name="KSO_WM_UNIT_COLOR_SCHEME_PARENT_PAGE" val="0_1"/>
  <p:tag name="KSO_WM_UNIT_FOIL_COLOR"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645_1*i*4"/>
  <p:tag name="KSO_WM_TEMPLATE_CATEGORY" val="diagram"/>
  <p:tag name="KSO_WM_TEMPLATE_INDEX" val="20194645"/>
  <p:tag name="KSO_WM_UNIT_LAYERLEVEL" val="1"/>
  <p:tag name="KSO_WM_TAG_VERSION" val="1.0"/>
  <p:tag name="KSO_WM_BEAUTIFY_FLAG" val="#wm#"/>
  <p:tag name="KSO_WM_UNIT_COLOR_SCHEME_SHAPE_ID" val="24"/>
  <p:tag name="KSO_WM_UNIT_COLOR_SCHEME_PARENT_PAGE" val="0_1"/>
  <p:tag name="KSO_WM_UNIT_DECOLORIZATION"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45_1*i*5"/>
  <p:tag name="KSO_WM_TEMPLATE_CATEGORY" val="diagram"/>
  <p:tag name="KSO_WM_TEMPLATE_INDEX" val="20194645"/>
  <p:tag name="KSO_WM_UNIT_LAYERLEVEL" val="1"/>
  <p:tag name="KSO_WM_TAG_VERSION" val="1.0"/>
  <p:tag name="KSO_WM_BEAUTIFY_FLAG" val="#wm#"/>
  <p:tag name="KSO_WM_UNIT_COLOR_SCHEME_SHAPE_ID" val="25"/>
  <p:tag name="KSO_WM_UNIT_COLOR_SCHEME_PARENT_PAGE" val="0_1"/>
  <p:tag name="KSO_WM_UNIT_DECOLORIZATION" val="1"/>
</p:tagLst>
</file>

<file path=ppt/tags/tag218.xml><?xml version="1.0" encoding="utf-8"?>
<p:tagLst xmlns:p="http://schemas.openxmlformats.org/presentationml/2006/main">
  <p:tag name="KSO_WM_UNIT_TEXT_PART_ID_V2" val="d-3-2"/>
  <p:tag name="KSO_WM_UNIT_PRESET_TEXT" val="点击此处添加正文，文字是您思想的提炼，为了最终呈现发布的良好效果。&#13;请言简意赅的阐述观点，并根据需要酌情增减文字您的正文已经字字珠玑，但信息却千丝万缕，需要用更多的文字来表述；但请您尽可能提炼思想的精髓，恰如其分的表达观点，往往事半功倍。&#13;为了能让您有更直观的字数感受，并进一步方便使用，我们为您标注了最适合的位置。您输入的文字到这里时，就是最佳视觉效果。"/>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45_1*f*1"/>
  <p:tag name="KSO_WM_TEMPLATE_CATEGORY" val="diagram"/>
  <p:tag name="KSO_WM_TEMPLATE_INDEX" val="20194645"/>
  <p:tag name="KSO_WM_UNIT_LAYERLEVEL" val="1"/>
  <p:tag name="KSO_WM_TAG_VERSION" val="1.0"/>
  <p:tag name="KSO_WM_BEAUTIFY_FLAG" val="#wm#"/>
  <p:tag name="KSO_WM_UNIT_COLOR_SCHEME_SHAPE_ID" val="5"/>
  <p:tag name="KSO_WM_UNIT_COLOR_SCHEME_PARENT_PAGE" val="0_1"/>
</p:tagLst>
</file>

<file path=ppt/tags/tag219.xml><?xml version="1.0" encoding="utf-8"?>
<p:tagLst xmlns:p="http://schemas.openxmlformats.org/presentationml/2006/main">
  <p:tag name="KSO_WM_UNIT_TEXT_PART_ID_V2" val="a-1-2"/>
  <p:tag name="KSO_WM_UNIT_ISCONTENTSTITLE" val="0"/>
  <p:tag name="KSO_WM_UNIT_PRESET_TEXT" val="单击添加大标题"/>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45_1*a*1"/>
  <p:tag name="KSO_WM_TEMPLATE_CATEGORY" val="diagram"/>
  <p:tag name="KSO_WM_TEMPLATE_INDEX" val="20194645"/>
  <p:tag name="KSO_WM_UNIT_LAYERLEVEL" val="1"/>
  <p:tag name="KSO_WM_TAG_VERSION" val="1.0"/>
  <p:tag name="KSO_WM_BEAUTIFY_FLAG" val="#wm#"/>
  <p:tag name="KSO_WM_UNIT_COLOR_SCHEME_SHAPE_ID" val="20"/>
  <p:tag name="KSO_WM_UNIT_COLOR_SCHEME_PARENT_PAGE" val="0_1"/>
</p:tagLst>
</file>

<file path=ppt/tags/tag2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20.xml><?xml version="1.0" encoding="utf-8"?>
<p:tagLst xmlns:p="http://schemas.openxmlformats.org/presentationml/2006/main">
  <p:tag name="KSO_WM_BEAUTIFY_FLAG" val="#wm#"/>
  <p:tag name="KSO_WM_TEMPLATE_CATEGORY" val="diagram"/>
  <p:tag name="KSO_WM_TEMPLATE_INDEX" val="20194645"/>
  <p:tag name="KSO_WM_SLIDE_ID" val="diagram20194645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41*540"/>
  <p:tag name="KSO_WM_SLIDE_POSITION" val="19*0"/>
  <p:tag name="KSO_WM_SLIDE_COLORSCHEME_VERSION" val="3.2"/>
  <p:tag name="KSO_WM_TEMPLATE_SUBCATEGORY" val="0"/>
  <p:tag name="KSO_WM_TEMPLATE_MASTER_TYPE" val="0"/>
  <p:tag name="KSO_WM_TEMPLATE_COLOR_TYPE" val="1"/>
</p:tagLst>
</file>

<file path=ppt/tags/tag221.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222.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23.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224.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225.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226.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27.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28.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
  <p:tag name="KSO_WM_UNIT_TEXT_FILL_FORE_SCHEMECOLOR_INDEX" val="1"/>
  <p:tag name="KSO_WM_UNIT_TEXT_FILL_TYPE" val="1"/>
</p:tagLst>
</file>

<file path=ppt/tags/tag229.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2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30.xml><?xml version="1.0" encoding="utf-8"?>
<p:tagLst xmlns:p="http://schemas.openxmlformats.org/presentationml/2006/main">
  <p:tag name="KSO_WM_BEAUTIFY_FLAG" val="#wm#"/>
  <p:tag name="KSO_WM_TEMPLATE_CATEGORY" val="diagram"/>
  <p:tag name="KSO_WM_TEMPLATE_INDEX" val="20194755"/>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TAG_VERSION" val="1.0"/>
  <p:tag name="KSO_WM_SLIDE_LAYOUT" val="a_f"/>
  <p:tag name="KSO_WM_SLIDE_LAYOUT_CNT" val="1_1"/>
  <p:tag name="KSO_WM_SLIDE_COLORSCHEME_VERSION" val="3.2"/>
  <p:tag name="KSO_WM_SLIDE_SIZE" val="919*458"/>
  <p:tag name="KSO_WM_SLIDE_POSITION" val="26*50"/>
</p:tagLst>
</file>

<file path=ppt/tags/tag231.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232.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233.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23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3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3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3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3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4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4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44.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4621_1*a*1"/>
  <p:tag name="KSO_WM_TEMPLATE_CATEGORY" val="diagram"/>
  <p:tag name="KSO_WM_TEMPLATE_INDEX" val="20204621"/>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4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
  <p:tag name="KSO_WM_UNIT_NOCLEAR" val="0"/>
  <p:tag name="KSO_WM_UNIT_VALUE" val="480"/>
  <p:tag name="KSO_WM_UNIT_HIGHLIGHT" val="0"/>
  <p:tag name="KSO_WM_UNIT_COMPATIBLE" val="0"/>
  <p:tag name="KSO_WM_UNIT_DIAGRAM_ISNUMVISUAL" val="0"/>
  <p:tag name="KSO_WM_UNIT_DIAGRAM_ISREFERUNIT" val="0"/>
  <p:tag name="KSO_WM_UNIT_TYPE" val="f"/>
  <p:tag name="KSO_WM_UNIT_INDEX" val="1"/>
  <p:tag name="KSO_WM_UNIT_ID" val="diagram20204621_1*f*1"/>
  <p:tag name="KSO_WM_TEMPLATE_CATEGORY" val="diagram"/>
  <p:tag name="KSO_WM_TEMPLATE_INDEX" val="20204621"/>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621_1*i*1"/>
  <p:tag name="KSO_WM_TEMPLATE_CATEGORY" val="diagram"/>
  <p:tag name="KSO_WM_TEMPLATE_INDEX" val="20204621"/>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621_1*i*2"/>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621_1*i*3"/>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621_1*i*4"/>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2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621_1*i*5"/>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4621_1*i*6"/>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4621_1*i*7"/>
  <p:tag name="KSO_WM_TEMPLATE_CATEGORY" val="diagram"/>
  <p:tag name="KSO_WM_TEMPLATE_INDEX" val="20204621"/>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4621_1*i*8"/>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4621_1*i*9"/>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4621_1*i*10"/>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4621_1*i*11"/>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4621_1*i*12"/>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258.xml><?xml version="1.0" encoding="utf-8"?>
<p:tagLst xmlns:p="http://schemas.openxmlformats.org/presentationml/2006/main">
  <p:tag name="KSO_WM_BEAUTIFY_FLAG" val="#wm#"/>
  <p:tag name="KSO_WM_TEMPLATE_CATEGORY" val="diagram"/>
  <p:tag name="KSO_WM_TEMPLATE_INDEX" val="20204621"/>
  <p:tag name="KSO_WM_SLIDE_ID" val="diagram20204621_1"/>
  <p:tag name="KSO_WM_SLIDE_INDEX" val="1"/>
  <p:tag name="KSO_WM_SLIDE_ITEM_CNT" val="0"/>
  <p:tag name="KSO_WM_SLIDE_LAYOUT" val="a_f"/>
  <p:tag name="KSO_WM_SLIDE_LAYOUT_CNT" val="1_1"/>
  <p:tag name="KSO_WM_SLIDE_TYPE" val="text"/>
  <p:tag name="KSO_WM_SLIDE_POSITION" val="0*0"/>
  <p:tag name="KSO_WM_SLIDE_SIZE" val="960*539"/>
  <p:tag name="KSO_WM_DIAGRAM_GROUP_CODE" val="m1-1"/>
  <p:tag name="KSO_WM_TAG_VERSION" val="1.0"/>
  <p:tag name="KSO_WM_TEMPLATE_SUBCATEGORY" val="0"/>
  <p:tag name="KSO_WM_TEMPLATE_MASTER_TYPE" val="0"/>
  <p:tag name="KSO_WM_TEMPLATE_COLOR_TYPE" val="1"/>
  <p:tag name="KSO_WM_SLIDE_SUBTYPE" val="pureTxt"/>
  <p:tag name="KSO_WM_SLIDE_DIAGTYPE" val="m"/>
</p:tagLst>
</file>

<file path=ppt/tags/tag259.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60.xml><?xml version="1.0" encoding="utf-8"?>
<p:tagLst xmlns:p="http://schemas.openxmlformats.org/presentationml/2006/main">
  <p:tag name="KSO_WM_UNIT_TEXT_FILL_FORE_SCHEMECOLOR_INDEX_BRIGHTNESS" val="0"/>
  <p:tag name="KSO_WM_UNIT_TEXT_FILL_FORE_SCHEMECOLOR_INDEX" val="8"/>
  <p:tag name="KSO_WM_UNIT_TEXT_FILL_TYPE" val="1"/>
</p:tagLst>
</file>

<file path=ppt/tags/tag26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62.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4"/>
  <p:tag name="KSO_WM_UNIT_TEXT_FILL_TYPE" val="1"/>
</p:tagLst>
</file>

<file path=ppt/tags/tag263.xml><?xml version="1.0" encoding="utf-8"?>
<p:tagLst xmlns:p="http://schemas.openxmlformats.org/presentationml/2006/main">
  <p:tag name="KSO_WM_UNIT_TEXT_FILL_FORE_SCHEMECOLOR_INDEX_BRIGHTNESS" val="0"/>
  <p:tag name="KSO_WM_UNIT_TEXT_FILL_FORE_SCHEMECOLOR_INDEX" val="8"/>
  <p:tag name="KSO_WM_UNIT_TEXT_FILL_TYPE" val="1"/>
</p:tagLst>
</file>

<file path=ppt/tags/tag26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1394_1*m_i*1_1"/>
  <p:tag name="KSO_WM_TEMPLATE_CATEGORY" val="diagram"/>
  <p:tag name="KSO_WM_TEMPLATE_INDEX" val="20201394"/>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1394_1*m_h_i*1_1_3"/>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1394_1*m_h_i*1_2_4"/>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1394_1*m_h_i*1_3_3"/>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394_1*m_h_i*1_4_1"/>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7.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201394_1*m_h_i*1_5_4"/>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394_1*m_h_i*1_1_1"/>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1394_1*m_h_i*1_1_2"/>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394_1*m_h_i*1_3_1"/>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394_1*m_h_i*1_3_2"/>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1394_1*m_h_i*1_5_1"/>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1394_1*m_h_i*1_5_3"/>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394_1*m_h_i*1_2_1"/>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1394_1*m_h_i*1_2_3"/>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1394_1*m_h_i*1_4_2"/>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1394_1*m_h_i*1_4_4"/>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1394_1*m_h_i*1_1_4"/>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82.xml><?xml version="1.0" encoding="utf-8"?>
<p:tagLst xmlns:p="http://schemas.openxmlformats.org/presentationml/2006/main">
  <p:tag name="KSO_WM_UNIT_PRESET_TEXT" val="组织邀请各产品负责人进行一到两次培训"/>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394_1*m_h_f*1_1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94_1*m_h_i*1_2_2"/>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84.xml><?xml version="1.0" encoding="utf-8"?>
<p:tagLst xmlns:p="http://schemas.openxmlformats.org/presentationml/2006/main">
  <p:tag name="KSO_WM_UNIT_PRESET_TEXT" val="销售人员轮流讲解培训内容"/>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394_1*m_h_f*1_2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1394_1*m_h_i*1_3_4"/>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86.xml><?xml version="1.0" encoding="utf-8"?>
<p:tagLst xmlns:p="http://schemas.openxmlformats.org/presentationml/2006/main">
  <p:tag name="KSO_WM_UNIT_PRESET_TEXT" val="其他人员扮演客户角色进行提问"/>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394_1*m_h_f*1_3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1394_1*m_h_i*1_4_3"/>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88.xml><?xml version="1.0" encoding="utf-8"?>
<p:tagLst xmlns:p="http://schemas.openxmlformats.org/presentationml/2006/main">
  <p:tag name="KSO_WM_UNIT_PRESET_TEXT" val="介绍成功经验以及总结的失败教训"/>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394_1*m_h_f*1_4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1394_1*m_h_i*1_5_2"/>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90.xml><?xml version="1.0" encoding="utf-8"?>
<p:tagLst xmlns:p="http://schemas.openxmlformats.org/presentationml/2006/main">
  <p:tag name="KSO_WM_UNIT_PRESET_TEXT" val="参与整个项目执行熟悉各个环节流程"/>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01394_1*m_h_f*1_5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91.xml><?xml version="1.0" encoding="utf-8"?>
<p:tagLst xmlns:p="http://schemas.openxmlformats.org/presentationml/2006/main">
  <p:tag name="KSO_WM_UNIT_ISCONTENTSTITLE" val="0"/>
  <p:tag name="KSO_WM_UNIT_PRESET_TEXT" val="内部培训"/>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394_1*m_h_a*1_1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92.xml><?xml version="1.0" encoding="utf-8"?>
<p:tagLst xmlns:p="http://schemas.openxmlformats.org/presentationml/2006/main">
  <p:tag name="KSO_WM_UNIT_ISCONTENTSTITLE" val="0"/>
  <p:tag name="KSO_WM_UNIT_PRESET_TEXT" val="模拟演练"/>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94_1*m_h_a*1_2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93.xml><?xml version="1.0" encoding="utf-8"?>
<p:tagLst xmlns:p="http://schemas.openxmlformats.org/presentationml/2006/main">
  <p:tag name="KSO_WM_UNIT_ISCONTENTSTITLE" val="0"/>
  <p:tag name="KSO_WM_UNIT_PRESET_TEXT" val="客户提问"/>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394_1*m_h_a*1_3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94.xml><?xml version="1.0" encoding="utf-8"?>
<p:tagLst xmlns:p="http://schemas.openxmlformats.org/presentationml/2006/main">
  <p:tag name="KSO_WM_UNIT_ISCONTENTSTITLE" val="0"/>
  <p:tag name="KSO_WM_UNIT_PRESET_TEXT" val="案例分析"/>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394_1*m_h_a*1_4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95.xml><?xml version="1.0" encoding="utf-8"?>
<p:tagLst xmlns:p="http://schemas.openxmlformats.org/presentationml/2006/main">
  <p:tag name="KSO_WM_UNIT_ISCONTENTSTITLE" val="0"/>
  <p:tag name="KSO_WM_UNIT_PRESET_TEXT" val="项目执行"/>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1394_1*m_h_a*1_5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96.xml><?xml version="1.0" encoding="utf-8"?>
<p:tagLst xmlns:p="http://schemas.openxmlformats.org/presentationml/2006/main">
  <p:tag name="KSO_WM_SLIDE_ID" val="diagram20201394_1"/>
  <p:tag name="KSO_WM_TEMPLATE_SUBCATEGORY" val="0"/>
  <p:tag name="KSO_WM_SLIDE_TYPE" val="text"/>
  <p:tag name="KSO_WM_SLIDE_SUBTYPE" val="diag"/>
  <p:tag name="KSO_WM_SLIDE_ITEM_CNT" val="5"/>
  <p:tag name="KSO_WM_SLIDE_INDEX" val="1"/>
  <p:tag name="KSO_WM_SLIDE_SIZE" val="839.166*325.819"/>
  <p:tag name="KSO_WM_SLIDE_POSITION" val="71.7658*160.024"/>
  <p:tag name="KSO_WM_DIAGRAM_GROUP_CODE" val="m1-1"/>
  <p:tag name="KSO_WM_SLIDE_DIAGTYPE" val="m"/>
  <p:tag name="KSO_WM_TAG_VERSION" val="1.0"/>
  <p:tag name="KSO_WM_BEAUTIFY_FLAG" val="#wm#"/>
  <p:tag name="KSO_WM_TEMPLATE_CATEGORY" val="diagram"/>
  <p:tag name="KSO_WM_TEMPLATE_INDEX" val="20201394"/>
  <p:tag name="KSO_WM_SLIDE_LAYOUT" val="a_b_m"/>
  <p:tag name="KSO_WM_SLIDE_LAYOUT_CNT" val="1_1_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4_1*i*4"/>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4_1*i*1"/>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4_1*i*2"/>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4_1*i*3"/>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01.xml><?xml version="1.0" encoding="utf-8"?>
<p:tagLst xmlns:p="http://schemas.openxmlformats.org/presentationml/2006/main">
  <p:tag name="KSO_WM_UNIT_ISCONTENTSTITLE" val="0"/>
  <p:tag name="KSO_WM_UNIT_PRESET_TEXT" val="户外拓展训练通常利用崇山峻岭、翰海大川等自然环境，通过精心设计的活动达到“磨练意志、陶冶情操、完善人格、熔炼团队”的拓展培训目的。 户外拓展训练通常利用崇山峻岭、翰海大川等自然环境，通过精心设计的活动达到&quot;磨练意志、陶冶情操、完善人格、熔炼团队&quot;的拓展培训目的"/>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924_1*f*1"/>
  <p:tag name="KSO_WM_TEMPLATE_CATEGORY" val="diagram"/>
  <p:tag name="KSO_WM_TEMPLATE_INDEX" val="20202924"/>
  <p:tag name="KSO_WM_UNIT_LAYERLEVEL" val="1"/>
  <p:tag name="KSO_WM_TAG_VERSION" val="1.0"/>
  <p:tag name="KSO_WM_BEAUTIFY_FLAG" val="#wm#"/>
  <p:tag name="KSO_WM_UNIT_SUBTYPE" val="a"/>
  <p:tag name="KSO_WM_UNIT_TEXT_FILL_FORE_SCHEMECOLOR_INDEX_BRIGHTNESS" val="0.25"/>
  <p:tag name="KSO_WM_UNIT_TEXT_FILL_FORE_SCHEMECOLOR_INDEX" val="13"/>
  <p:tag name="KSO_WM_UNIT_TEXT_FILL_TYPE" val="1"/>
</p:tagLst>
</file>

<file path=ppt/tags/tag302.xml><?xml version="1.0" encoding="utf-8"?>
<p:tagLst xmlns:p="http://schemas.openxmlformats.org/presentationml/2006/main">
  <p:tag name="KSO_WM_UNIT_ISCONTENTSTITLE" val="0"/>
  <p:tag name="KSO_WM_UNIT_PRESET_TEXT" val="户外拓展训练目的"/>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2924_1*a*1"/>
  <p:tag name="KSO_WM_TEMPLATE_CATEGORY" val="diagram"/>
  <p:tag name="KSO_WM_TEMPLATE_INDEX" val="20202924"/>
  <p:tag name="KSO_WM_UNIT_LAYERLEVEL" val="1"/>
  <p:tag name="KSO_WM_TAG_VERSION" val="1.0"/>
  <p:tag name="KSO_WM_BEAUTIFY_FLAG" val="#wm#"/>
  <p:tag name="KSO_WM_UNIT_ISNUMDGMTITLE" val="0"/>
  <p:tag name="KSO_WM_UNIT_TEXT_FILL_FORE_SCHEMECOLOR_INDEX_BRIGHTNESS" val="0.15"/>
  <p:tag name="KSO_WM_UNIT_TEXT_FILL_FORE_SCHEMECOLOR_INDEX" val="13"/>
  <p:tag name="KSO_WM_UNIT_TEXT_FILL_TYPE" val="1"/>
</p:tagLst>
</file>

<file path=ppt/tags/tag303.xml><?xml version="1.0" encoding="utf-8"?>
<p:tagLst xmlns:p="http://schemas.openxmlformats.org/presentationml/2006/main">
  <p:tag name="KSO_WM_SLIDE_ID" val="diagram20202924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39"/>
  <p:tag name="KSO_WM_SLIDE_POSITION" val="0*0"/>
  <p:tag name="KSO_WM_TAG_VERSION" val="1.0"/>
  <p:tag name="KSO_WM_BEAUTIFY_FLAG" val="#wm#"/>
  <p:tag name="KSO_WM_TEMPLATE_CATEGORY" val="diagram"/>
  <p:tag name="KSO_WM_TEMPLATE_INDEX" val="20202924"/>
  <p:tag name="KSO_WM_SLIDE_LAYOUT" val="a_f"/>
  <p:tag name="KSO_WM_SLIDE_LAYOUT_CNT" val="1_1"/>
</p:tagLst>
</file>

<file path=ppt/tags/tag304.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05.xml><?xml version="1.0" encoding="utf-8"?>
<p:tagLst xmlns:p="http://schemas.openxmlformats.org/presentationml/2006/main">
  <p:tag name="KSO_WM_BEAUTIFY_FLAG" val="#wm#"/>
  <p:tag name="KSO_WM_TEMPLATE_CATEGORY" val="diagram"/>
  <p:tag name="KSO_WM_TEMPLATE_INDEX" val="20194755"/>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01395_1*m_h_z*1_3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01395_1*m_h_z*1_2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395_1*m_h_i*1_1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395_1*m_h_i*1_2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3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395_1*m_h_i*1_3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311.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395_1*m_h_f*1_1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12.xml><?xml version="1.0" encoding="utf-8"?>
<p:tagLst xmlns:p="http://schemas.openxmlformats.org/presentationml/2006/main">
  <p:tag name="KSO_WM_UNIT_ISCONTENTSTITLE" val="0"/>
  <p:tag name="KSO_WM_UNIT_PRESET_TEXT" val="来访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95_1*m_h_a*1_2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313.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395_1*m_h_f*1_2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95_1*m_h_i*1_2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315.xml><?xml version="1.0" encoding="utf-8"?>
<p:tagLst xmlns:p="http://schemas.openxmlformats.org/presentationml/2006/main">
  <p:tag name="KSO_WM_UNIT_ISCONTENTSTITLE" val="0"/>
  <p:tag name="KSO_WM_UNIT_PRESET_TEXT" val="成交客户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395_1*m_h_a*1_3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316.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395_1*m_h_f*1_3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395_1*m_h_i*1_3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201395_1*m_h_z*1_4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395_1*m_h_i*1_4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3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20.xml><?xml version="1.0" encoding="utf-8"?>
<p:tagLst xmlns:p="http://schemas.openxmlformats.org/presentationml/2006/main">
  <p:tag name="KSO_WM_UNIT_ISCONTENTSTITLE" val="0"/>
  <p:tag name="KSO_WM_UNIT_PRESET_TEXT" val="老客户档案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395_1*m_h_a*1_4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321.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395_1*m_h_f*1_4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1395_1*m_h_i*1_4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323.xml><?xml version="1.0" encoding="utf-8"?>
<p:tagLst xmlns:p="http://schemas.openxmlformats.org/presentationml/2006/main">
  <p:tag name="KSO_WM_UNIT_ISCONTENTSTITLE" val="0"/>
  <p:tag name="KSO_WM_UNIT_PRESET_TEXT" val="来访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95_1*m_h_a*1_2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95_1*m_h_i*1_2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325.xml><?xml version="1.0" encoding="utf-8"?>
<p:tagLst xmlns:p="http://schemas.openxmlformats.org/presentationml/2006/main">
  <p:tag name="KSO_WM_BEAUTIFY_FLAG" val="#wm#"/>
  <p:tag name="KSO_WM_TEMPLATE_CATEGORY" val="diagram"/>
  <p:tag name="KSO_WM_TEMPLATE_INDEX" val="20201395"/>
  <p:tag name="KSO_WM_SLIDE_ID" val="diagram20201395_1"/>
  <p:tag name="KSO_WM_TEMPLATE_SUBCATEGORY" val="0"/>
  <p:tag name="KSO_WM_SLIDE_TYPE" val="text"/>
  <p:tag name="KSO_WM_SLIDE_SUBTYPE" val="diag"/>
  <p:tag name="KSO_WM_SLIDE_ITEM_CNT" val="4"/>
  <p:tag name="KSO_WM_SLIDE_INDEX" val="1"/>
  <p:tag name="KSO_WM_SLIDE_SIZE" val="945.574*187.107"/>
  <p:tag name="KSO_WM_SLIDE_POSITION" val="7.21307*247.553"/>
  <p:tag name="KSO_WM_DIAGRAM_GROUP_CODE" val="m1-1"/>
  <p:tag name="KSO_WM_SLIDE_DIAGTYPE" val="m"/>
  <p:tag name="KSO_WM_TAG_VERSION" val="1.0"/>
  <p:tag name="KSO_WM_SLIDE_LAYOUT" val="a_b_m"/>
  <p:tag name="KSO_WM_SLIDE_LAYOUT_CNT" val="1_1_1"/>
</p:tagLst>
</file>

<file path=ppt/tags/tag326.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2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2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2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3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3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7.xml><?xml version="1.0" encoding="utf-8"?>
<p:tagLst xmlns:p="http://schemas.openxmlformats.org/presentationml/2006/main">
  <p:tag name="ISPRING_PRESENTATION_TITLE" val="PowerPoint 演示文稿"/>
</p:tagLst>
</file>

<file path=ppt/tags/tag34.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3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50.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6.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57.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58.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08_1*i*1"/>
  <p:tag name="KSO_WM_TEMPLATE_CATEGORY" val="diagram"/>
  <p:tag name="KSO_WM_TEMPLATE_INDEX" val="20205108"/>
  <p:tag name="KSO_WM_UNIT_LAYERLEVEL" val="1"/>
  <p:tag name="KSO_WM_TAG_VERSION" val="1.0"/>
  <p:tag name="KSO_WM_BEAUTIFY_FLAG" val="#wm#"/>
</p:tagLst>
</file>

<file path=ppt/tags/tag6.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60.xml><?xml version="1.0" encoding="utf-8"?>
<p:tagLst xmlns:p="http://schemas.openxmlformats.org/presentationml/2006/main">
  <p:tag name="KSO_WM_UNIT_TEXT_PART_ID_V2" val="a-3-1"/>
  <p:tag name="KSO_WM_UNIT_ISCONTENTS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8_1*a*1"/>
  <p:tag name="KSO_WM_TEMPLATE_CATEGORY" val="diagram"/>
  <p:tag name="KSO_WM_TEMPLATE_INDEX" val="20205108"/>
  <p:tag name="KSO_WM_UNIT_LAYERLEVEL" val="1"/>
  <p:tag name="KSO_WM_TAG_VERSION" val="1.0"/>
  <p:tag name="KSO_WM_BEAUTIFY_FLAG" val="#wm#"/>
  <p:tag name="KSO_WM_UNIT_ISNUMDGMTITLE" val="0"/>
</p:tagLst>
</file>

<file path=ppt/tags/tag6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08_1*f*1"/>
  <p:tag name="KSO_WM_TEMPLATE_CATEGORY" val="diagram"/>
  <p:tag name="KSO_WM_TEMPLATE_INDEX" val="2020510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08_1*i*2"/>
  <p:tag name="KSO_WM_TEMPLATE_CATEGORY" val="diagram"/>
  <p:tag name="KSO_WM_TEMPLATE_INDEX" val="2020510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08_1*i*3"/>
  <p:tag name="KSO_WM_TEMPLATE_CATEGORY" val="diagram"/>
  <p:tag name="KSO_WM_TEMPLATE_INDEX" val="20205108"/>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08_1*i*4"/>
  <p:tag name="KSO_WM_TEMPLATE_CATEGORY" val="diagram"/>
  <p:tag name="KSO_WM_TEMPLATE_INDEX" val="20205108"/>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08_1*i*5"/>
  <p:tag name="KSO_WM_TEMPLATE_CATEGORY" val="diagram"/>
  <p:tag name="KSO_WM_TEMPLATE_INDEX" val="20205108"/>
  <p:tag name="KSO_WM_UNIT_LAYERLEVEL" val="1"/>
  <p:tag name="KSO_WM_TAG_VERSION" val="1.0"/>
  <p:tag name="KSO_WM_BEAUTIFY_FLAG" val="#wm#"/>
  <p:tag name="KSO_WM_UNIT_FILL_FORE_SCHEMECOLOR_INDEX_BRIGHTNESS" val="-0.25"/>
  <p:tag name="KSO_WM_UNIT_FILL_FORE_SCHEMECOLOR_INDEX" val="5"/>
  <p:tag name="KSO_WM_UNIT_FILL_TYPE" val="1"/>
</p:tagLst>
</file>

<file path=ppt/tags/tag66.xml><?xml version="1.0" encoding="utf-8"?>
<p:tagLst xmlns:p="http://schemas.openxmlformats.org/presentationml/2006/main">
  <p:tag name="KSO_WM_SLIDE_ID" val="diagram20205108_1"/>
  <p:tag name="KSO_WM_TEMPLATE_SUBCATEGORY" val="0"/>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5108"/>
  <p:tag name="KSO_WM_SLIDE_LAYOUT" val="a_f"/>
  <p:tag name="KSO_WM_SLIDE_LAYOUT_CNT" val="1_2"/>
  <p:tag name="KSO_WM_SLIDE_TYPE" val="text"/>
  <p:tag name="KSO_WM_SLIDE_SUBTYPE" val="pureTxt"/>
  <p:tag name="KSO_WM_SLIDE_SIZE" val="959*501"/>
  <p:tag name="KSO_WM_SLIDE_POSITION" val="0*38"/>
</p:tagLst>
</file>

<file path=ppt/tags/tag67.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68.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69.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7.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7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7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7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2168_1*i*23"/>
  <p:tag name="KSO_WM_TEMPLATE_CATEGORY" val="diagram"/>
  <p:tag name="KSO_WM_TEMPLATE_INDEX" val="20202168"/>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2168_1*i*20"/>
  <p:tag name="KSO_WM_TEMPLATE_CATEGORY" val="diagram"/>
  <p:tag name="KSO_WM_TEMPLATE_INDEX" val="20202168"/>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168_1*i*3"/>
  <p:tag name="KSO_WM_TEMPLATE_CATEGORY" val="diagram"/>
  <p:tag name="KSO_WM_TEMPLATE_INDEX" val="20202168"/>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168_1*i*4"/>
  <p:tag name="KSO_WM_TEMPLATE_CATEGORY" val="diagram"/>
  <p:tag name="KSO_WM_TEMPLATE_INDEX" val="20202168"/>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168_1*i*5"/>
  <p:tag name="KSO_WM_TEMPLATE_CATEGORY" val="diagram"/>
  <p:tag name="KSO_WM_TEMPLATE_INDEX" val="20202168"/>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2168_1*i*6"/>
  <p:tag name="KSO_WM_TEMPLATE_CATEGORY" val="diagram"/>
  <p:tag name="KSO_WM_TEMPLATE_INDEX" val="20202168"/>
  <p:tag name="KSO_WM_UNIT_LAYERLEVEL" val="1"/>
  <p:tag name="KSO_WM_TAG_VERSION" val="1.0"/>
  <p:tag name="KSO_WM_BEAUTIFY_FLAG" val="#wm#"/>
</p:tagLst>
</file>

<file path=ppt/tags/tag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2168_1*i*7"/>
  <p:tag name="KSO_WM_TEMPLATE_CATEGORY" val="diagram"/>
  <p:tag name="KSO_WM_TEMPLATE_INDEX" val="20202168"/>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2168_1*i*8"/>
  <p:tag name="KSO_WM_TEMPLATE_CATEGORY" val="diagram"/>
  <p:tag name="KSO_WM_TEMPLATE_INDEX" val="20202168"/>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2168_1*i*9"/>
  <p:tag name="KSO_WM_TEMPLATE_CATEGORY" val="diagram"/>
  <p:tag name="KSO_WM_TEMPLATE_INDEX" val="20202168"/>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2168_1*i*11"/>
  <p:tag name="KSO_WM_TEMPLATE_CATEGORY" val="diagram"/>
  <p:tag name="KSO_WM_TEMPLATE_INDEX" val="20202168"/>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2168_1*i*10"/>
  <p:tag name="KSO_WM_TEMPLATE_CATEGORY" val="diagram"/>
  <p:tag name="KSO_WM_TEMPLATE_INDEX" val="20202168"/>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2168_1*i*13"/>
  <p:tag name="KSO_WM_TEMPLATE_CATEGORY" val="diagram"/>
  <p:tag name="KSO_WM_TEMPLATE_INDEX" val="20202168"/>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2168_1*i*14"/>
  <p:tag name="KSO_WM_TEMPLATE_CATEGORY" val="diagram"/>
  <p:tag name="KSO_WM_TEMPLATE_INDEX" val="20202168"/>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2168_1*i*15"/>
  <p:tag name="KSO_WM_TEMPLATE_CATEGORY" val="diagram"/>
  <p:tag name="KSO_WM_TEMPLATE_INDEX" val="20202168"/>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2168_1*i*16"/>
  <p:tag name="KSO_WM_TEMPLATE_CATEGORY" val="diagram"/>
  <p:tag name="KSO_WM_TEMPLATE_INDEX" val="20202168"/>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2168_1*i*17"/>
  <p:tag name="KSO_WM_TEMPLATE_CATEGORY" val="diagram"/>
  <p:tag name="KSO_WM_TEMPLATE_INDEX" val="20202168"/>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35">
      <a:dk1>
        <a:sysClr val="windowText" lastClr="000000"/>
      </a:dk1>
      <a:lt1>
        <a:sysClr val="window" lastClr="FFFFFF"/>
      </a:lt1>
      <a:dk2>
        <a:srgbClr val="44546A"/>
      </a:dk2>
      <a:lt2>
        <a:srgbClr val="E7E6E6"/>
      </a:lt2>
      <a:accent1>
        <a:srgbClr val="ED796F"/>
      </a:accent1>
      <a:accent2>
        <a:srgbClr val="ED796F"/>
      </a:accent2>
      <a:accent3>
        <a:srgbClr val="ED796F"/>
      </a:accent3>
      <a:accent4>
        <a:srgbClr val="ED796F"/>
      </a:accent4>
      <a:accent5>
        <a:srgbClr val="ED796F"/>
      </a:accent5>
      <a:accent6>
        <a:srgbClr val="ED796F"/>
      </a:accent6>
      <a:hlink>
        <a:srgbClr val="0563C1"/>
      </a:hlink>
      <a:folHlink>
        <a:srgbClr val="954F72"/>
      </a:folHlink>
    </a:clrScheme>
    <a:fontScheme name="mzjsdjx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宋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docProps/app.xml><?xml version="1.0" encoding="utf-8"?>
<Properties xmlns="http://schemas.openxmlformats.org/officeDocument/2006/extended-properties" xmlns:vt="http://schemas.openxmlformats.org/officeDocument/2006/docPropsVTypes">
  <TotalTime>0</TotalTime>
  <Words>5249</Words>
  <Application>WPS 演示</Application>
  <PresentationFormat>宽屏</PresentationFormat>
  <Paragraphs>352</Paragraphs>
  <Slides>37</Slides>
  <Notes>23</Notes>
  <HiddenSlides>0</HiddenSlides>
  <MMClips>0</MMClips>
  <ScaleCrop>false</ScaleCrop>
  <HeadingPairs>
    <vt:vector size="6" baseType="variant">
      <vt:variant>
        <vt:lpstr>已用的字体</vt:lpstr>
      </vt:variant>
      <vt:variant>
        <vt:i4>30</vt:i4>
      </vt:variant>
      <vt:variant>
        <vt:lpstr>主题</vt:lpstr>
      </vt:variant>
      <vt:variant>
        <vt:i4>1</vt:i4>
      </vt:variant>
      <vt:variant>
        <vt:lpstr>幻灯片标题</vt:lpstr>
      </vt:variant>
      <vt:variant>
        <vt:i4>37</vt:i4>
      </vt:variant>
    </vt:vector>
  </HeadingPairs>
  <TitlesOfParts>
    <vt:vector size="68" baseType="lpstr">
      <vt:lpstr>Arial</vt:lpstr>
      <vt:lpstr>宋体</vt:lpstr>
      <vt:lpstr>Wingdings</vt:lpstr>
      <vt:lpstr>黑体</vt:lpstr>
      <vt:lpstr>汉仪旗黑-55简</vt:lpstr>
      <vt:lpstr>微软雅黑</vt:lpstr>
      <vt:lpstr>Calibri Light</vt:lpstr>
      <vt:lpstr>Roboto Light</vt:lpstr>
      <vt:lpstr>汉仪中宋简</vt:lpstr>
      <vt:lpstr>字魂59号-创粗黑</vt:lpstr>
      <vt:lpstr>Times New Roman</vt:lpstr>
      <vt:lpstr>Arial Unicode MS</vt:lpstr>
      <vt:lpstr>Wingdings</vt:lpstr>
      <vt:lpstr>WPS-Bullets</vt:lpstr>
      <vt:lpstr>WPS-Numbers</vt:lpstr>
      <vt:lpstr>Kaiti SC Regular</vt:lpstr>
      <vt:lpstr>楷体_GB2312</vt:lpstr>
      <vt:lpstr>Varela</vt:lpstr>
      <vt:lpstr>Arial</vt:lpstr>
      <vt:lpstr>Montserrat</vt:lpstr>
      <vt:lpstr>Segoe UI</vt:lpstr>
      <vt:lpstr>幼圆</vt:lpstr>
      <vt:lpstr>微软雅黑 Light</vt:lpstr>
      <vt:lpstr>Calibri</vt:lpstr>
      <vt:lpstr>Source Sans Pro ExtraLight</vt:lpstr>
      <vt:lpstr>Calibri</vt:lpstr>
      <vt:lpstr>+中文正文</vt:lpstr>
      <vt:lpstr>不给糖就捣蛋的万圣节</vt:lpstr>
      <vt:lpstr>Roboto</vt:lpstr>
      <vt:lpstr>Swis721 LtEx BT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认知心理：——聚焦认识过程</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miao mengya</dc:creator>
  <cp:lastModifiedBy>六月</cp:lastModifiedBy>
  <cp:revision>26</cp:revision>
  <dcterms:created xsi:type="dcterms:W3CDTF">2021-08-19T04:12:00Z</dcterms:created>
  <dcterms:modified xsi:type="dcterms:W3CDTF">2021-09-06T07:22:24Z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y fmtid="{D5CDD505-2E9C-101B-9397-08002B2CF9AE}" pid="3" name="ICV">
    <vt:lpwstr>02D7E0E1A2C64176951E24E209DC0156</vt:lpwstr>
  </property>
</Properties>
</file>